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sldIdLst>
    <p:sldId id="256" r:id="rId2"/>
    <p:sldId id="258" r:id="rId3"/>
    <p:sldId id="259" r:id="rId4"/>
    <p:sldId id="281" r:id="rId5"/>
    <p:sldId id="274" r:id="rId6"/>
    <p:sldId id="282" r:id="rId7"/>
    <p:sldId id="283" r:id="rId8"/>
    <p:sldId id="284" r:id="rId9"/>
    <p:sldId id="285" r:id="rId10"/>
    <p:sldId id="287" r:id="rId11"/>
    <p:sldId id="286" r:id="rId12"/>
    <p:sldId id="272" r:id="rId13"/>
  </p:sldIdLst>
  <p:sldSz cx="18288000" cy="10287000"/>
  <p:notesSz cx="6858000" cy="9144000"/>
  <p:embeddedFontLst>
    <p:embeddedFont>
      <p:font typeface="PraterSansPro" panose="020B0504020101020102" pitchFamily="34" charset="0"/>
      <p:regular r:id="rId15"/>
    </p:embeddedFont>
    <p:embeddedFont>
      <p:font typeface="Calibri Light" panose="020F0302020204030204" pitchFamily="34" charset="0"/>
      <p:regular r:id="rId16"/>
      <p:italic r:id="rId17"/>
    </p:embeddedFont>
    <p:embeddedFont>
      <p:font typeface="Calibri" panose="020F0502020204030204" pitchFamily="34" charset="0"/>
      <p:regular r:id="rId18"/>
      <p:bold r:id="rId19"/>
      <p:italic r:id="rId20"/>
      <p:boldItalic r:id="rId2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C1"/>
    <a:srgbClr val="FFE100"/>
    <a:srgbClr val="491A66"/>
    <a:srgbClr val="DE1F2A"/>
    <a:srgbClr val="2835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49" autoAdjust="0"/>
    <p:restoredTop sz="94751"/>
  </p:normalViewPr>
  <p:slideViewPr>
    <p:cSldViewPr snapToGrid="0">
      <p:cViewPr varScale="1">
        <p:scale>
          <a:sx n="59" d="100"/>
          <a:sy n="59" d="100"/>
        </p:scale>
        <p:origin x="138" y="540"/>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BBCC72-77A0-9847-A046-57C1FAD44EB1}"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EB5E24-9D4C-5F48-A81E-4B1A3841F9CE}" type="slidenum">
              <a:rPr lang="en-US" smtClean="0"/>
              <a:t>‹#›</a:t>
            </a:fld>
            <a:endParaRPr lang="en-US"/>
          </a:p>
        </p:txBody>
      </p:sp>
    </p:spTree>
    <p:extLst>
      <p:ext uri="{BB962C8B-B14F-4D97-AF65-F5344CB8AC3E}">
        <p14:creationId xmlns:p14="http://schemas.microsoft.com/office/powerpoint/2010/main" val="1306391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B5E24-9D4C-5F48-A81E-4B1A3841F9CE}" type="slidenum">
              <a:rPr lang="en-US" smtClean="0"/>
              <a:t>1</a:t>
            </a:fld>
            <a:endParaRPr lang="en-US"/>
          </a:p>
        </p:txBody>
      </p:sp>
    </p:spTree>
    <p:extLst>
      <p:ext uri="{BB962C8B-B14F-4D97-AF65-F5344CB8AC3E}">
        <p14:creationId xmlns:p14="http://schemas.microsoft.com/office/powerpoint/2010/main" val="1018610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B5E24-9D4C-5F48-A81E-4B1A3841F9CE}" type="slidenum">
              <a:rPr lang="en-US" smtClean="0"/>
              <a:t>3</a:t>
            </a:fld>
            <a:endParaRPr lang="en-US"/>
          </a:p>
        </p:txBody>
      </p:sp>
    </p:spTree>
    <p:extLst>
      <p:ext uri="{BB962C8B-B14F-4D97-AF65-F5344CB8AC3E}">
        <p14:creationId xmlns:p14="http://schemas.microsoft.com/office/powerpoint/2010/main" val="1480840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normAutofit/>
          </a:bodyPr>
          <a:lstStyle>
            <a:lvl1pPr algn="ctr">
              <a:defRPr sz="6600">
                <a:solidFill>
                  <a:srgbClr val="491A66"/>
                </a:solidFill>
                <a:latin typeface="PraterSansPro" panose="020B0504020101020102" pitchFamily="34" charset="0"/>
                <a:cs typeface="PraterSansPro" panose="020B0504020101020102" pitchFamily="34" charset="0"/>
              </a:defRPr>
            </a:lvl1pPr>
          </a:lstStyle>
          <a:p>
            <a:r>
              <a:rPr lang="en-US" dirty="0"/>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274E02AA-6433-4641-BE4C-88502230FAF5}"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3533336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4E02AA-6433-4641-BE4C-88502230FAF5}"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348418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4E02AA-6433-4641-BE4C-88502230FAF5}"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361216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480000" cy="1080000"/>
          </a:xfrm>
        </p:spPr>
        <p:txBody>
          <a:bodyPr>
            <a:normAutofit/>
          </a:bodyPr>
          <a:lstStyle>
            <a:lvl1pPr>
              <a:defRPr sz="4800">
                <a:solidFill>
                  <a:srgbClr val="491A66"/>
                </a:solidFill>
                <a:latin typeface="PraterSansPro" panose="020B0504020101020102" pitchFamily="34" charset="0"/>
                <a:cs typeface="PraterSansPro" panose="020B0504020101020102"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A9C1"/>
                </a:solidFill>
              </a:defRPr>
            </a:lvl1pPr>
            <a:lvl2pPr>
              <a:defRPr sz="3200"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74E02AA-6433-4641-BE4C-88502230FAF5}"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215331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normAutofit/>
          </a:bodyPr>
          <a:lstStyle>
            <a:lvl1pPr>
              <a:defRPr sz="6600">
                <a:solidFill>
                  <a:srgbClr val="491A66"/>
                </a:solidFill>
                <a:latin typeface="PraterSansPro" panose="020B0504020101020102" pitchFamily="34" charset="0"/>
                <a:cs typeface="PraterSansPro" panose="020B0504020101020102" pitchFamily="34" charset="0"/>
              </a:defRPr>
            </a:lvl1pPr>
          </a:lstStyle>
          <a:p>
            <a:r>
              <a:rPr lang="en-US" dirty="0"/>
              <a:t>Click to edit Master title style</a:t>
            </a:r>
          </a:p>
        </p:txBody>
      </p:sp>
      <p:sp>
        <p:nvSpPr>
          <p:cNvPr id="3" name="Text Placeholder 2"/>
          <p:cNvSpPr>
            <a:spLocks noGrp="1"/>
          </p:cNvSpPr>
          <p:nvPr>
            <p:ph type="body" idx="1"/>
          </p:nvPr>
        </p:nvSpPr>
        <p:spPr>
          <a:xfrm>
            <a:off x="1247775" y="6884195"/>
            <a:ext cx="15773400" cy="2250281"/>
          </a:xfrm>
        </p:spPr>
        <p:txBody>
          <a:bodyPr>
            <a:normAutofit/>
          </a:bodyPr>
          <a:lstStyle>
            <a:lvl1pPr marL="0" indent="0">
              <a:buNone/>
              <a:defRPr sz="4400">
                <a:solidFill>
                  <a:srgbClr val="00A9C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74E02AA-6433-4641-BE4C-88502230FAF5}" type="datetimeFigureOut">
              <a:rPr lang="en-US" smtClean="0"/>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3048116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4E02AA-6433-4641-BE4C-88502230FAF5}"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232874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4E02AA-6433-4641-BE4C-88502230FAF5}" type="datetimeFigureOut">
              <a:rPr lang="en-US" smtClean="0"/>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183883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4E02AA-6433-4641-BE4C-88502230FAF5}" type="datetimeFigureOut">
              <a:rPr lang="en-US" smtClean="0"/>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442906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E02AA-6433-4641-BE4C-88502230FAF5}" type="datetimeFigureOut">
              <a:rPr lang="en-US" smtClean="0"/>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2898128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74E02AA-6433-4641-BE4C-88502230FAF5}"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1555646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74E02AA-6433-4641-BE4C-88502230FAF5}" type="datetimeFigureOut">
              <a:rPr lang="en-US" smtClean="0"/>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BE89A-E5E1-4FD7-BE4B-08711B1F1354}" type="slidenum">
              <a:rPr lang="en-US" smtClean="0"/>
              <a:t>‹#›</a:t>
            </a:fld>
            <a:endParaRPr lang="en-US"/>
          </a:p>
        </p:txBody>
      </p:sp>
    </p:spTree>
    <p:extLst>
      <p:ext uri="{BB962C8B-B14F-4D97-AF65-F5344CB8AC3E}">
        <p14:creationId xmlns:p14="http://schemas.microsoft.com/office/powerpoint/2010/main" val="4158427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pPr algn="l"/>
            <a:endParaRPr lang="en-US" sz="6600" dirty="0">
              <a:solidFill>
                <a:srgbClr val="491A66"/>
              </a:solidFill>
              <a:latin typeface="PraterSansPro" panose="020B0504020101020102" pitchFamily="34" charset="0"/>
              <a:cs typeface="PraterSansPro" panose="020B0504020101020102" pitchFamily="34" charset="0"/>
            </a:endParaRP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74E02AA-6433-4641-BE4C-88502230FAF5}" type="datetimeFigureOut">
              <a:rPr lang="en-US" smtClean="0"/>
              <a:t>5/21/2021</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2BE89A-E5E1-4FD7-BE4B-08711B1F1354}" type="slidenum">
              <a:rPr lang="en-US" smtClean="0"/>
              <a:t>‹#›</a:t>
            </a:fld>
            <a:endParaRPr lang="en-US"/>
          </a:p>
        </p:txBody>
      </p:sp>
    </p:spTree>
    <p:extLst>
      <p:ext uri="{BB962C8B-B14F-4D97-AF65-F5344CB8AC3E}">
        <p14:creationId xmlns:p14="http://schemas.microsoft.com/office/powerpoint/2010/main" val="1260805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5400" kern="1200">
          <a:solidFill>
            <a:srgbClr val="00A9C1"/>
          </a:solidFill>
          <a:latin typeface="PraterSansPro" panose="020B0504020101020102" pitchFamily="34" charset="0"/>
          <a:ea typeface="+mn-ea"/>
          <a:cs typeface="PraterSansPro" panose="020B0504020101020102"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200" b="0" i="0" kern="1200">
          <a:solidFill>
            <a:schemeClr val="tx1"/>
          </a:solidFill>
          <a:latin typeface="Arial" panose="020B0604020202020204" pitchFamily="34" charset="0"/>
          <a:ea typeface="+mn-ea"/>
          <a:cs typeface="PraterSansPro" panose="020B0504020101020102"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800" b="0" i="0" kern="1200">
          <a:solidFill>
            <a:schemeClr val="tx1"/>
          </a:solidFill>
          <a:latin typeface="Arial" panose="020B0604020202020204" pitchFamily="34" charset="0"/>
          <a:ea typeface="+mn-ea"/>
          <a:cs typeface="PraterSansPro" panose="020B0504020101020102"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400" b="0" i="0" kern="1200">
          <a:solidFill>
            <a:schemeClr val="tx1"/>
          </a:solidFill>
          <a:latin typeface="Arial" panose="020B0604020202020204" pitchFamily="34" charset="0"/>
          <a:ea typeface="+mn-ea"/>
          <a:cs typeface="PraterSansPro" panose="020B0504020101020102"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400" b="0" i="0" kern="1200">
          <a:solidFill>
            <a:schemeClr val="tx1"/>
          </a:solidFill>
          <a:latin typeface="Arial" panose="020B0604020202020204" pitchFamily="34" charset="0"/>
          <a:ea typeface="+mn-ea"/>
          <a:cs typeface="PraterSansPro" panose="020B0504020101020102"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emf"/><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emf"/><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ustralia Post">
            <a:extLst>
              <a:ext uri="{FF2B5EF4-FFF2-40B4-BE49-F238E27FC236}">
                <a16:creationId xmlns:a16="http://schemas.microsoft.com/office/drawing/2014/main" id="{AA9CBD05-AA0D-46C2-9039-67D0A1C5A9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32358" y="493860"/>
            <a:ext cx="2855642" cy="951881"/>
          </a:xfrm>
          <a:prstGeom prst="rect">
            <a:avLst/>
          </a:prstGeom>
        </p:spPr>
      </p:pic>
      <p:pic>
        <p:nvPicPr>
          <p:cNvPr id="2" name="Picture 1" descr="Age of the Machine Interactive Slideshow">
            <a:extLst>
              <a:ext uri="{FF2B5EF4-FFF2-40B4-BE49-F238E27FC236}">
                <a16:creationId xmlns:a16="http://schemas.microsoft.com/office/drawing/2014/main" id="{94660B86-5C9B-5640-8D41-BF16C2888F8F}"/>
              </a:ext>
            </a:extLst>
          </p:cNvPr>
          <p:cNvPicPr>
            <a:picLocks noChangeAspect="1"/>
          </p:cNvPicPr>
          <p:nvPr/>
        </p:nvPicPr>
        <p:blipFill>
          <a:blip r:embed="rId5"/>
          <a:stretch>
            <a:fillRect/>
          </a:stretch>
        </p:blipFill>
        <p:spPr>
          <a:xfrm>
            <a:off x="10371889" y="2544679"/>
            <a:ext cx="5918200" cy="1371600"/>
          </a:xfrm>
          <a:prstGeom prst="rect">
            <a:avLst/>
          </a:prstGeom>
        </p:spPr>
      </p:pic>
      <p:pic>
        <p:nvPicPr>
          <p:cNvPr id="9" name="Picture 8" descr="Full Steam Ahead! Stamp ollecting MOnth">
            <a:extLst>
              <a:ext uri="{FF2B5EF4-FFF2-40B4-BE49-F238E27FC236}">
                <a16:creationId xmlns:a16="http://schemas.microsoft.com/office/drawing/2014/main" id="{F582E082-591F-4057-85CF-ED82E79AE24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36305" y="765560"/>
            <a:ext cx="6732101" cy="3547360"/>
          </a:xfrm>
          <a:prstGeom prst="rect">
            <a:avLst/>
          </a:prstGeom>
        </p:spPr>
      </p:pic>
      <p:sp>
        <p:nvSpPr>
          <p:cNvPr id="5" name="Title 4" hidden="1">
            <a:extLst>
              <a:ext uri="{FF2B5EF4-FFF2-40B4-BE49-F238E27FC236}">
                <a16:creationId xmlns:a16="http://schemas.microsoft.com/office/drawing/2014/main" id="{24E097BC-EF62-4DE4-B71D-024D4FD19B36}"/>
              </a:ext>
            </a:extLst>
          </p:cNvPr>
          <p:cNvSpPr>
            <a:spLocks noGrp="1"/>
          </p:cNvSpPr>
          <p:nvPr>
            <p:ph type="ctrTitle"/>
          </p:nvPr>
        </p:nvSpPr>
        <p:spPr/>
        <p:txBody>
          <a:bodyPr/>
          <a:lstStyle/>
          <a:p>
            <a:r>
              <a:rPr lang="en-AU" dirty="0"/>
              <a:t>Age of the Machines. Interactive Slideshow</a:t>
            </a:r>
          </a:p>
        </p:txBody>
      </p:sp>
    </p:spTree>
    <p:extLst>
      <p:ext uri="{BB962C8B-B14F-4D97-AF65-F5344CB8AC3E}">
        <p14:creationId xmlns:p14="http://schemas.microsoft.com/office/powerpoint/2010/main" val="123299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title="-">
            <a:extLst>
              <a:ext uri="{FF2B5EF4-FFF2-40B4-BE49-F238E27FC236}">
                <a16:creationId xmlns:a16="http://schemas.microsoft.com/office/drawing/2014/main" id="{53D70E18-C43E-4E46-A045-038BDBF8BBA9}"/>
              </a:ext>
              <a:ext uri="{C183D7F6-B498-43B3-948B-1728B52AA6E4}">
                <adec:decorative xmlns="" xmlns:adec="http://schemas.microsoft.com/office/drawing/2017/decorative" val="1"/>
              </a:ext>
            </a:extLst>
          </p:cNvPr>
          <p:cNvSpPr/>
          <p:nvPr/>
        </p:nvSpPr>
        <p:spPr>
          <a:xfrm>
            <a:off x="804672" y="2257425"/>
            <a:ext cx="16959071" cy="7315200"/>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3" name="Group 22" title="background graphic element">
            <a:extLst>
              <a:ext uri="{FF2B5EF4-FFF2-40B4-BE49-F238E27FC236}">
                <a16:creationId xmlns:a16="http://schemas.microsoft.com/office/drawing/2014/main" id="{3C9218BD-9588-42F9-AB71-0569F1532DB8}"/>
              </a:ext>
              <a:ext uri="{C183D7F6-B498-43B3-948B-1728B52AA6E4}">
                <adec:decorative xmlns="" xmlns:adec="http://schemas.microsoft.com/office/drawing/2017/decorative" val="1"/>
              </a:ext>
            </a:extLst>
          </p:cNvPr>
          <p:cNvGrpSpPr/>
          <p:nvPr/>
        </p:nvGrpSpPr>
        <p:grpSpPr>
          <a:xfrm rot="10800000">
            <a:off x="-1064262" y="-1378167"/>
            <a:ext cx="22213039" cy="6767488"/>
            <a:chOff x="-899191" y="5264926"/>
            <a:chExt cx="20541762" cy="6258312"/>
          </a:xfrm>
        </p:grpSpPr>
        <p:pic>
          <p:nvPicPr>
            <p:cNvPr id="24" name="Picture 23" descr="Background pattern&#10;&#10;Description automatically generated">
              <a:extLst>
                <a:ext uri="{FF2B5EF4-FFF2-40B4-BE49-F238E27FC236}">
                  <a16:creationId xmlns:a16="http://schemas.microsoft.com/office/drawing/2014/main" id="{6401F15B-2F31-4343-BCD5-E13E573833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25" name="Picture 24" descr="Background pattern&#10;&#10;Description automatically generated">
              <a:extLst>
                <a:ext uri="{FF2B5EF4-FFF2-40B4-BE49-F238E27FC236}">
                  <a16:creationId xmlns:a16="http://schemas.microsoft.com/office/drawing/2014/main" id="{FCB47F1E-8B58-461D-B916-588DC1DE3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4" y="5264927"/>
              <a:ext cx="7450370" cy="6258311"/>
            </a:xfrm>
            <a:prstGeom prst="rect">
              <a:avLst/>
            </a:prstGeom>
          </p:spPr>
        </p:pic>
        <p:pic>
          <p:nvPicPr>
            <p:cNvPr id="26" name="Picture 25" descr="Background pattern&#10;&#10;Description automatically generated">
              <a:extLst>
                <a:ext uri="{FF2B5EF4-FFF2-40B4-BE49-F238E27FC236}">
                  <a16:creationId xmlns:a16="http://schemas.microsoft.com/office/drawing/2014/main" id="{DA9490AF-0E03-40D2-87AD-F30CCAA5C6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3" name="Google Shape;1767;p141" title="Nourse looking after an older woman in a hospital bed">
            <a:extLst>
              <a:ext uri="{FF2B5EF4-FFF2-40B4-BE49-F238E27FC236}">
                <a16:creationId xmlns:a16="http://schemas.microsoft.com/office/drawing/2014/main" id="{4F1687FE-EB00-D74D-899C-9967FD0815B6}"/>
              </a:ext>
              <a:ext uri="{C183D7F6-B498-43B3-948B-1728B52AA6E4}">
                <adec:decorative xmlns=""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544300" y="2891039"/>
            <a:ext cx="5572125" cy="5938636"/>
          </a:xfrm>
          <a:prstGeom prst="rect">
            <a:avLst/>
          </a:prstGeom>
          <a:noFill/>
          <a:ln>
            <a:noFill/>
          </a:ln>
        </p:spPr>
      </p:pic>
      <p:sp>
        <p:nvSpPr>
          <p:cNvPr id="21" name="TextBox 20" descr="Body copy&#10;">
            <a:extLst>
              <a:ext uri="{FF2B5EF4-FFF2-40B4-BE49-F238E27FC236}">
                <a16:creationId xmlns:a16="http://schemas.microsoft.com/office/drawing/2014/main" id="{B06720BA-DA14-2F40-8CC8-014642C38A1E}"/>
              </a:ext>
            </a:extLst>
          </p:cNvPr>
          <p:cNvSpPr txBox="1"/>
          <p:nvPr/>
        </p:nvSpPr>
        <p:spPr>
          <a:xfrm>
            <a:off x="1214262" y="2891026"/>
            <a:ext cx="9959935" cy="7465505"/>
          </a:xfrm>
          <a:prstGeom prst="rect">
            <a:avLst/>
          </a:prstGeom>
          <a:noFill/>
        </p:spPr>
        <p:txBody>
          <a:bodyPr wrap="square" rtlCol="0">
            <a:spAutoFit/>
          </a:bodyPr>
          <a:lstStyle/>
          <a:p>
            <a:pPr lvl="0">
              <a:lnSpc>
                <a:spcPct val="107142"/>
              </a:lnSpc>
            </a:pPr>
            <a:r>
              <a:rPr lang="en-US" sz="3200" b="1" dirty="0">
                <a:solidFill>
                  <a:srgbClr val="00A9C1"/>
                </a:solidFill>
                <a:latin typeface="Arial" panose="020B0604020202020204" pitchFamily="34" charset="0"/>
                <a:cs typeface="Arial" panose="020B0604020202020204" pitchFamily="34" charset="0"/>
                <a:sym typeface="Calibri"/>
              </a:rPr>
              <a:t>Which skills and qualities do you think </a:t>
            </a:r>
            <a:br>
              <a:rPr lang="en-US" sz="3200" b="1" dirty="0">
                <a:solidFill>
                  <a:srgbClr val="00A9C1"/>
                </a:solidFill>
                <a:latin typeface="Arial" panose="020B0604020202020204" pitchFamily="34" charset="0"/>
                <a:cs typeface="Arial" panose="020B0604020202020204" pitchFamily="34" charset="0"/>
                <a:sym typeface="Calibri"/>
              </a:rPr>
            </a:br>
            <a:r>
              <a:rPr lang="en-US" sz="3200" b="1" dirty="0">
                <a:solidFill>
                  <a:srgbClr val="00A9C1"/>
                </a:solidFill>
                <a:latin typeface="Arial" panose="020B0604020202020204" pitchFamily="34" charset="0"/>
                <a:cs typeface="Arial" panose="020B0604020202020204" pitchFamily="34" charset="0"/>
                <a:sym typeface="Calibri"/>
              </a:rPr>
              <a:t>computers using artificial intelligence </a:t>
            </a:r>
            <a:br>
              <a:rPr lang="en-US" sz="3200" b="1" dirty="0">
                <a:solidFill>
                  <a:srgbClr val="00A9C1"/>
                </a:solidFill>
                <a:latin typeface="Arial" panose="020B0604020202020204" pitchFamily="34" charset="0"/>
                <a:cs typeface="Arial" panose="020B0604020202020204" pitchFamily="34" charset="0"/>
                <a:sym typeface="Calibri"/>
              </a:rPr>
            </a:br>
            <a:r>
              <a:rPr lang="en-US" sz="3200" b="1" dirty="0">
                <a:solidFill>
                  <a:srgbClr val="00A9C1"/>
                </a:solidFill>
                <a:latin typeface="Arial" panose="020B0604020202020204" pitchFamily="34" charset="0"/>
                <a:cs typeface="Arial" panose="020B0604020202020204" pitchFamily="34" charset="0"/>
                <a:sym typeface="Calibri"/>
              </a:rPr>
              <a:t>will be able to perform better than humans?</a:t>
            </a:r>
            <a:br>
              <a:rPr lang="en-US" sz="3200" b="1" dirty="0">
                <a:solidFill>
                  <a:srgbClr val="00A9C1"/>
                </a:solidFill>
                <a:latin typeface="Arial" panose="020B0604020202020204" pitchFamily="34" charset="0"/>
                <a:cs typeface="Arial" panose="020B0604020202020204" pitchFamily="34" charset="0"/>
                <a:sym typeface="Calibri"/>
              </a:rPr>
            </a:br>
            <a:endParaRPr lang="en-US" sz="3200" b="1" dirty="0">
              <a:solidFill>
                <a:srgbClr val="00A9C1"/>
              </a:solidFill>
              <a:latin typeface="Arial" panose="020B0604020202020204" pitchFamily="34" charset="0"/>
              <a:cs typeface="Arial" panose="020B0604020202020204" pitchFamily="34" charset="0"/>
              <a:sym typeface="Calibri"/>
            </a:endParaRPr>
          </a:p>
          <a:p>
            <a:pPr marL="742950" lvl="0" indent="-742950">
              <a:lnSpc>
                <a:spcPct val="150000"/>
              </a:lnSpc>
              <a:buAutoNum type="alphaLcParenR"/>
            </a:pPr>
            <a:r>
              <a:rPr lang="en-US" sz="2400" b="1" dirty="0">
                <a:latin typeface="Arial" panose="020B0604020202020204" pitchFamily="34" charset="0"/>
                <a:cs typeface="Arial" panose="020B0604020202020204" pitchFamily="34" charset="0"/>
                <a:sym typeface="Calibri"/>
              </a:rPr>
              <a:t>Empathy (caring)</a:t>
            </a:r>
          </a:p>
          <a:p>
            <a:pPr marL="742950" lvl="0" indent="-742950">
              <a:lnSpc>
                <a:spcPct val="150000"/>
              </a:lnSpc>
              <a:buAutoNum type="alphaLcParenR"/>
            </a:pPr>
            <a:r>
              <a:rPr lang="en-US" sz="2400" b="1" dirty="0">
                <a:latin typeface="Arial" panose="020B0604020202020204" pitchFamily="34" charset="0"/>
                <a:cs typeface="Arial" panose="020B0604020202020204" pitchFamily="34" charset="0"/>
                <a:sym typeface="Calibri"/>
              </a:rPr>
              <a:t>Communicating with other humans</a:t>
            </a:r>
          </a:p>
          <a:p>
            <a:pPr marL="742950" indent="-742950">
              <a:lnSpc>
                <a:spcPct val="150000"/>
              </a:lnSpc>
              <a:buFontTx/>
              <a:buAutoNum type="alphaLcParenR"/>
            </a:pPr>
            <a:r>
              <a:rPr lang="en-US" sz="2400" b="1" dirty="0">
                <a:latin typeface="Arial" panose="020B0604020202020204" pitchFamily="34" charset="0"/>
                <a:cs typeface="Arial" panose="020B0604020202020204" pitchFamily="34" charset="0"/>
                <a:sym typeface="Calibri"/>
              </a:rPr>
              <a:t>Writing and creating</a:t>
            </a:r>
          </a:p>
          <a:p>
            <a:pPr marL="742950" indent="-742950">
              <a:lnSpc>
                <a:spcPct val="150000"/>
              </a:lnSpc>
              <a:buFontTx/>
              <a:buAutoNum type="alphaLcParenR"/>
            </a:pPr>
            <a:r>
              <a:rPr lang="en-US" sz="2400" b="1" dirty="0">
                <a:latin typeface="Arial" panose="020B0604020202020204" pitchFamily="34" charset="0"/>
                <a:cs typeface="Arial" panose="020B0604020202020204" pitchFamily="34" charset="0"/>
                <a:sym typeface="Calibri"/>
              </a:rPr>
              <a:t>Making up complicated plans and strategies</a:t>
            </a:r>
          </a:p>
          <a:p>
            <a:pPr marL="742950" lvl="0" indent="-742950">
              <a:lnSpc>
                <a:spcPct val="150000"/>
              </a:lnSpc>
              <a:buAutoNum type="alphaLcParenR"/>
            </a:pPr>
            <a:r>
              <a:rPr lang="en-US" sz="2400" b="1" dirty="0">
                <a:latin typeface="Arial" panose="020B0604020202020204" pitchFamily="34" charset="0"/>
                <a:cs typeface="Arial" panose="020B0604020202020204" pitchFamily="34" charset="0"/>
                <a:sym typeface="Calibri"/>
              </a:rPr>
              <a:t>None of the above</a:t>
            </a:r>
          </a:p>
          <a:p>
            <a:pPr lvl="0" algn="ctr">
              <a:lnSpc>
                <a:spcPct val="107142"/>
              </a:lnSpc>
            </a:pPr>
            <a:endParaRPr lang="en-US" sz="3200" b="1" dirty="0">
              <a:solidFill>
                <a:srgbClr val="038096"/>
              </a:solidFill>
              <a:latin typeface="Arial" panose="020B0604020202020204" pitchFamily="34" charset="0"/>
              <a:ea typeface="Calibri"/>
              <a:cs typeface="Arial" panose="020B0604020202020204" pitchFamily="34" charset="0"/>
              <a:sym typeface="Calibri"/>
            </a:endParaRPr>
          </a:p>
          <a:p>
            <a:pPr lvl="0" algn="ctr">
              <a:lnSpc>
                <a:spcPct val="107142"/>
              </a:lnSpc>
            </a:pPr>
            <a:endParaRPr lang="en-US" sz="2800" b="1" dirty="0">
              <a:solidFill>
                <a:srgbClr val="038096"/>
              </a:solidFill>
              <a:latin typeface="Arial" panose="020B0604020202020204" pitchFamily="34" charset="0"/>
              <a:ea typeface="Calibri"/>
              <a:cs typeface="Arial" panose="020B0604020202020204" pitchFamily="34" charset="0"/>
              <a:sym typeface="Calibri"/>
            </a:endParaRPr>
          </a:p>
          <a:p>
            <a:pPr lvl="0">
              <a:lnSpc>
                <a:spcPct val="107142"/>
              </a:lnSpc>
            </a:pPr>
            <a:endParaRPr lang="en-US" sz="2800" b="1" dirty="0">
              <a:latin typeface="Arial" panose="020B0604020202020204" pitchFamily="34" charset="0"/>
              <a:ea typeface="Calibri"/>
              <a:cs typeface="Arial" panose="020B0604020202020204" pitchFamily="34" charset="0"/>
              <a:sym typeface="Calibri"/>
            </a:endParaRPr>
          </a:p>
          <a:p>
            <a:pPr lvl="0"/>
            <a:endParaRPr lang="en-US" sz="2800" b="1" dirty="0">
              <a:latin typeface="Arial" panose="020B0604020202020204" pitchFamily="34" charset="0"/>
              <a:ea typeface="Calibri"/>
              <a:cs typeface="Arial" panose="020B0604020202020204" pitchFamily="34" charset="0"/>
              <a:sym typeface="Calibri"/>
            </a:endParaRPr>
          </a:p>
          <a:p>
            <a:pPr algn="ctr"/>
            <a:endParaRPr lang="en-US" sz="4000" b="1" dirty="0">
              <a:solidFill>
                <a:srgbClr val="00A9C1"/>
              </a:solidFill>
              <a:latin typeface="Arial" panose="020B0604020202020204" pitchFamily="34" charset="0"/>
              <a:cs typeface="Arial" panose="020B0604020202020204" pitchFamily="34" charset="0"/>
              <a:sym typeface="Calibri"/>
            </a:endParaRPr>
          </a:p>
        </p:txBody>
      </p:sp>
      <p:pic>
        <p:nvPicPr>
          <p:cNvPr id="2" name="Picture 1" descr="Quick Quiz!&#10;">
            <a:extLst>
              <a:ext uri="{FF2B5EF4-FFF2-40B4-BE49-F238E27FC236}">
                <a16:creationId xmlns:a16="http://schemas.microsoft.com/office/drawing/2014/main" id="{787CFEC3-061E-4246-A88E-D11B56BFA4FA}"/>
              </a:ext>
            </a:extLst>
          </p:cNvPr>
          <p:cNvPicPr>
            <a:picLocks noChangeAspect="1"/>
          </p:cNvPicPr>
          <p:nvPr/>
        </p:nvPicPr>
        <p:blipFill>
          <a:blip r:embed="rId5"/>
          <a:stretch>
            <a:fillRect/>
          </a:stretch>
        </p:blipFill>
        <p:spPr>
          <a:xfrm>
            <a:off x="1216162" y="830094"/>
            <a:ext cx="2260600" cy="533400"/>
          </a:xfrm>
          <a:prstGeom prst="rect">
            <a:avLst/>
          </a:prstGeom>
        </p:spPr>
      </p:pic>
      <p:sp>
        <p:nvSpPr>
          <p:cNvPr id="3" name="Title 2" hidden="1">
            <a:extLst>
              <a:ext uri="{FF2B5EF4-FFF2-40B4-BE49-F238E27FC236}">
                <a16:creationId xmlns:a16="http://schemas.microsoft.com/office/drawing/2014/main" id="{4B55D1AE-BA0C-454D-B983-1CEC94E7EEEA}"/>
              </a:ext>
            </a:extLst>
          </p:cNvPr>
          <p:cNvSpPr>
            <a:spLocks noGrp="1"/>
          </p:cNvSpPr>
          <p:nvPr>
            <p:ph type="title"/>
          </p:nvPr>
        </p:nvSpPr>
        <p:spPr/>
        <p:txBody>
          <a:bodyPr/>
          <a:lstStyle/>
          <a:p>
            <a:r>
              <a:rPr lang="en-AU" dirty="0"/>
              <a:t>Quick quiz!</a:t>
            </a:r>
          </a:p>
        </p:txBody>
      </p:sp>
    </p:spTree>
    <p:extLst>
      <p:ext uri="{BB962C8B-B14F-4D97-AF65-F5344CB8AC3E}">
        <p14:creationId xmlns:p14="http://schemas.microsoft.com/office/powerpoint/2010/main" val="49289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title="-">
            <a:extLst>
              <a:ext uri="{FF2B5EF4-FFF2-40B4-BE49-F238E27FC236}">
                <a16:creationId xmlns:a16="http://schemas.microsoft.com/office/drawing/2014/main" id="{53D70E18-C43E-4E46-A045-038BDBF8BBA9}"/>
              </a:ext>
            </a:extLst>
          </p:cNvPr>
          <p:cNvSpPr/>
          <p:nvPr/>
        </p:nvSpPr>
        <p:spPr>
          <a:xfrm>
            <a:off x="804672" y="2257425"/>
            <a:ext cx="16959071" cy="7315200"/>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3" name="Group 22" title="background graphic element">
            <a:extLst>
              <a:ext uri="{FF2B5EF4-FFF2-40B4-BE49-F238E27FC236}">
                <a16:creationId xmlns:a16="http://schemas.microsoft.com/office/drawing/2014/main" id="{3C9218BD-9588-42F9-AB71-0569F1532DB8}"/>
              </a:ext>
            </a:extLst>
          </p:cNvPr>
          <p:cNvGrpSpPr/>
          <p:nvPr/>
        </p:nvGrpSpPr>
        <p:grpSpPr>
          <a:xfrm rot="10800000">
            <a:off x="-216182" y="-534964"/>
            <a:ext cx="22213039" cy="6767488"/>
            <a:chOff x="-899191" y="5264926"/>
            <a:chExt cx="20541762" cy="6258312"/>
          </a:xfrm>
        </p:grpSpPr>
        <p:pic>
          <p:nvPicPr>
            <p:cNvPr id="24" name="Picture 23" descr="Background pattern&#10;&#10;Description automatically generated">
              <a:extLst>
                <a:ext uri="{FF2B5EF4-FFF2-40B4-BE49-F238E27FC236}">
                  <a16:creationId xmlns:a16="http://schemas.microsoft.com/office/drawing/2014/main" id="{6401F15B-2F31-4343-BCD5-E13E573833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25" name="Picture 24" descr="Background pattern&#10;&#10;Description automatically generated">
              <a:extLst>
                <a:ext uri="{FF2B5EF4-FFF2-40B4-BE49-F238E27FC236}">
                  <a16:creationId xmlns:a16="http://schemas.microsoft.com/office/drawing/2014/main" id="{FCB47F1E-8B58-461D-B916-588DC1DE3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4" y="5264927"/>
              <a:ext cx="7450370" cy="6258311"/>
            </a:xfrm>
            <a:prstGeom prst="rect">
              <a:avLst/>
            </a:prstGeom>
          </p:spPr>
        </p:pic>
        <p:pic>
          <p:nvPicPr>
            <p:cNvPr id="26" name="Picture 25" descr="Background pattern&#10;&#10;Description automatically generated">
              <a:extLst>
                <a:ext uri="{FF2B5EF4-FFF2-40B4-BE49-F238E27FC236}">
                  <a16:creationId xmlns:a16="http://schemas.microsoft.com/office/drawing/2014/main" id="{DA9490AF-0E03-40D2-87AD-F30CCAA5C6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0" name="Google Shape;1776;p142" title="Young girl with notepad and pen stanidng infront of a blue background">
            <a:extLst>
              <a:ext uri="{FF2B5EF4-FFF2-40B4-BE49-F238E27FC236}">
                <a16:creationId xmlns:a16="http://schemas.microsoft.com/office/drawing/2014/main" id="{E3278A08-61B9-FF48-8ABE-5C0964E8856D}"/>
              </a:ext>
              <a:ext uri="{C183D7F6-B498-43B3-948B-1728B52AA6E4}">
                <adec:decorative xmlns=""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937042" y="2896505"/>
            <a:ext cx="7168930" cy="5678784"/>
          </a:xfrm>
          <a:prstGeom prst="rect">
            <a:avLst/>
          </a:prstGeom>
          <a:noFill/>
          <a:ln>
            <a:noFill/>
          </a:ln>
        </p:spPr>
      </p:pic>
      <p:pic>
        <p:nvPicPr>
          <p:cNvPr id="11" name="Picture 10" title="Male and female cyborgs">
            <a:extLst>
              <a:ext uri="{FF2B5EF4-FFF2-40B4-BE49-F238E27FC236}">
                <a16:creationId xmlns:a16="http://schemas.microsoft.com/office/drawing/2014/main" id="{B0862E20-93ED-1A46-A5E8-29194781C549}"/>
              </a:ext>
              <a:ext uri="{C183D7F6-B498-43B3-948B-1728B52AA6E4}">
                <adec:decorative xmlns=""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993807" y="855781"/>
            <a:ext cx="4644875" cy="9431219"/>
          </a:xfrm>
          <a:prstGeom prst="rect">
            <a:avLst/>
          </a:prstGeom>
        </p:spPr>
      </p:pic>
      <p:sp>
        <p:nvSpPr>
          <p:cNvPr id="12" name="TextBox 11" descr="Bodycopy">
            <a:extLst>
              <a:ext uri="{FF2B5EF4-FFF2-40B4-BE49-F238E27FC236}">
                <a16:creationId xmlns:a16="http://schemas.microsoft.com/office/drawing/2014/main" id="{F7F520B9-C802-594E-9563-4C8650F5E7E6}"/>
              </a:ext>
            </a:extLst>
          </p:cNvPr>
          <p:cNvSpPr txBox="1"/>
          <p:nvPr/>
        </p:nvSpPr>
        <p:spPr>
          <a:xfrm>
            <a:off x="1217925" y="3824036"/>
            <a:ext cx="7133034" cy="8309904"/>
          </a:xfrm>
          <a:prstGeom prst="rect">
            <a:avLst/>
          </a:prstGeom>
          <a:noFill/>
        </p:spPr>
        <p:txBody>
          <a:bodyPr wrap="square" rtlCol="0">
            <a:spAutoFit/>
          </a:bodyPr>
          <a:lstStyle/>
          <a:p>
            <a:pPr lvl="0"/>
            <a:r>
              <a:rPr lang="en-US" sz="2400" dirty="0">
                <a:latin typeface="Arial" panose="020B0604020202020204" pitchFamily="34" charset="0"/>
                <a:cs typeface="Arial" panose="020B0604020202020204" pitchFamily="34" charset="0"/>
                <a:sym typeface="Calibri"/>
              </a:rPr>
              <a:t>Computers and robots might replace humans in many simple jobs. But most of the things humans are really good at, like caring, communicating and creating, will be extremely difficult for computers to master.</a:t>
            </a:r>
          </a:p>
          <a:p>
            <a:pPr lvl="0"/>
            <a:endParaRPr lang="en-US" sz="2400" dirty="0">
              <a:latin typeface="Arial" panose="020B0604020202020204" pitchFamily="34" charset="0"/>
              <a:cs typeface="Arial" panose="020B0604020202020204" pitchFamily="34" charset="0"/>
              <a:sym typeface="Calibri"/>
            </a:endParaRPr>
          </a:p>
          <a:p>
            <a:pPr lvl="0">
              <a:buClr>
                <a:schemeClr val="dk1"/>
              </a:buClr>
              <a:buSzPts val="1100"/>
            </a:pPr>
            <a:r>
              <a:rPr lang="en-US" sz="2400" dirty="0">
                <a:latin typeface="Arial" panose="020B0604020202020204" pitchFamily="34" charset="0"/>
                <a:cs typeface="Arial" panose="020B0604020202020204" pitchFamily="34" charset="0"/>
                <a:sym typeface="Calibri"/>
              </a:rPr>
              <a:t>Your amazing human skills like COLLABORATION, CREATIVITY and CRITICAL THINKING will ensure YOU have a bright future at the </a:t>
            </a:r>
            <a:r>
              <a:rPr lang="en-US" sz="2400" dirty="0" err="1">
                <a:latin typeface="Arial" panose="020B0604020202020204" pitchFamily="34" charset="0"/>
                <a:cs typeface="Arial" panose="020B0604020202020204" pitchFamily="34" charset="0"/>
                <a:sym typeface="Calibri"/>
              </a:rPr>
              <a:t>centre</a:t>
            </a:r>
            <a:r>
              <a:rPr lang="en-US" sz="2400" dirty="0">
                <a:latin typeface="Arial" panose="020B0604020202020204" pitchFamily="34" charset="0"/>
                <a:cs typeface="Arial" panose="020B0604020202020204" pitchFamily="34" charset="0"/>
                <a:sym typeface="Calibri"/>
              </a:rPr>
              <a:t> of your community.</a:t>
            </a:r>
          </a:p>
          <a:p>
            <a:pPr>
              <a:lnSpc>
                <a:spcPct val="107142"/>
              </a:lnSpc>
            </a:pPr>
            <a:br>
              <a:rPr lang="en-US" sz="2400" dirty="0">
                <a:latin typeface="Arial" panose="020B0604020202020204" pitchFamily="34" charset="0"/>
                <a:ea typeface="Calibri"/>
                <a:cs typeface="Arial" panose="020B0604020202020204" pitchFamily="34" charset="0"/>
                <a:sym typeface="Calibri"/>
              </a:rPr>
            </a:br>
            <a:r>
              <a:rPr lang="en-US" sz="2400" dirty="0">
                <a:latin typeface="Arial" panose="020B0604020202020204" pitchFamily="34" charset="0"/>
                <a:cs typeface="Arial" panose="020B0604020202020204" pitchFamily="34" charset="0"/>
                <a:sym typeface="Calibri"/>
              </a:rPr>
              <a:t>Are you ready to CREATE an awesome life for yourself in the Age of the Machine?</a:t>
            </a:r>
          </a:p>
          <a:p>
            <a:pPr lvl="0">
              <a:lnSpc>
                <a:spcPct val="107142"/>
              </a:lnSpc>
            </a:pPr>
            <a:br>
              <a:rPr lang="en-US" sz="2400" dirty="0">
                <a:solidFill>
                  <a:srgbClr val="00A9C1"/>
                </a:solidFill>
                <a:latin typeface="Arial" panose="020B0604020202020204" pitchFamily="34" charset="0"/>
                <a:cs typeface="Arial" panose="020B0604020202020204" pitchFamily="34" charset="0"/>
                <a:sym typeface="Calibri"/>
              </a:rPr>
            </a:br>
            <a:endParaRPr lang="en-US" sz="2400" dirty="0">
              <a:solidFill>
                <a:srgbClr val="00A9C1"/>
              </a:solidFill>
              <a:latin typeface="Arial" panose="020B0604020202020204" pitchFamily="34" charset="0"/>
              <a:cs typeface="Arial" panose="020B0604020202020204" pitchFamily="34" charset="0"/>
              <a:sym typeface="Calibri"/>
            </a:endParaRPr>
          </a:p>
          <a:p>
            <a:pPr lvl="0" algn="ctr">
              <a:lnSpc>
                <a:spcPct val="107142"/>
              </a:lnSpc>
            </a:pPr>
            <a:endParaRPr lang="en-US" sz="4000" dirty="0">
              <a:solidFill>
                <a:srgbClr val="00A9C1"/>
              </a:solidFill>
              <a:latin typeface="Arial" panose="020B0604020202020204" pitchFamily="34" charset="0"/>
              <a:cs typeface="Arial" panose="020B0604020202020204" pitchFamily="34" charset="0"/>
              <a:sym typeface="Calibri"/>
            </a:endParaRPr>
          </a:p>
          <a:p>
            <a:pPr lvl="0">
              <a:lnSpc>
                <a:spcPct val="107142"/>
              </a:lnSpc>
            </a:pPr>
            <a:endParaRPr lang="en-US" sz="4000" dirty="0">
              <a:solidFill>
                <a:srgbClr val="00A9C1"/>
              </a:solidFill>
              <a:latin typeface="Arial" panose="020B0604020202020204" pitchFamily="34" charset="0"/>
              <a:cs typeface="Arial" panose="020B0604020202020204" pitchFamily="34" charset="0"/>
              <a:sym typeface="Calibri"/>
            </a:endParaRPr>
          </a:p>
          <a:p>
            <a:pPr lvl="0"/>
            <a:endParaRPr lang="en-US" sz="4000" dirty="0">
              <a:solidFill>
                <a:srgbClr val="00A9C1"/>
              </a:solidFill>
              <a:latin typeface="Arial" panose="020B0604020202020204" pitchFamily="34" charset="0"/>
              <a:cs typeface="Arial" panose="020B0604020202020204" pitchFamily="34" charset="0"/>
              <a:sym typeface="Calibri"/>
            </a:endParaRPr>
          </a:p>
          <a:p>
            <a:pPr algn="ctr"/>
            <a:endParaRPr lang="en-US" sz="4000" dirty="0">
              <a:solidFill>
                <a:srgbClr val="00A9C1"/>
              </a:solidFill>
              <a:latin typeface="Arial" panose="020B0604020202020204" pitchFamily="34" charset="0"/>
              <a:cs typeface="Arial" panose="020B0604020202020204" pitchFamily="34" charset="0"/>
              <a:sym typeface="Calibri"/>
            </a:endParaRPr>
          </a:p>
        </p:txBody>
      </p:sp>
      <p:sp>
        <p:nvSpPr>
          <p:cNvPr id="14" name="TextBox 13" descr="Subhead">
            <a:extLst>
              <a:ext uri="{FF2B5EF4-FFF2-40B4-BE49-F238E27FC236}">
                <a16:creationId xmlns:a16="http://schemas.microsoft.com/office/drawing/2014/main" id="{30784C4C-0F06-0449-894E-15D8E068AC62}"/>
              </a:ext>
            </a:extLst>
          </p:cNvPr>
          <p:cNvSpPr txBox="1"/>
          <p:nvPr/>
        </p:nvSpPr>
        <p:spPr>
          <a:xfrm>
            <a:off x="1215971" y="2875547"/>
            <a:ext cx="6748933" cy="580993"/>
          </a:xfrm>
          <a:prstGeom prst="rect">
            <a:avLst/>
          </a:prstGeom>
          <a:noFill/>
        </p:spPr>
        <p:txBody>
          <a:bodyPr wrap="square" rtlCol="0">
            <a:spAutoFit/>
          </a:bodyPr>
          <a:lstStyle/>
          <a:p>
            <a:pPr lvl="0">
              <a:lnSpc>
                <a:spcPct val="107142"/>
              </a:lnSpc>
              <a:buClr>
                <a:srgbClr val="238095"/>
              </a:buClr>
              <a:buSzPts val="1800"/>
            </a:pPr>
            <a:r>
              <a:rPr lang="en-US" sz="3200" b="1" dirty="0">
                <a:solidFill>
                  <a:srgbClr val="00A9C1"/>
                </a:solidFill>
                <a:latin typeface="Arial" panose="020B0604020202020204" pitchFamily="34" charset="0"/>
                <a:cs typeface="Arial" panose="020B0604020202020204" pitchFamily="34" charset="0"/>
                <a:sym typeface="Calibri"/>
              </a:rPr>
              <a:t>e) None of the above.</a:t>
            </a:r>
          </a:p>
        </p:txBody>
      </p:sp>
      <p:pic>
        <p:nvPicPr>
          <p:cNvPr id="3" name="Picture 2" descr="Answer!">
            <a:extLst>
              <a:ext uri="{FF2B5EF4-FFF2-40B4-BE49-F238E27FC236}">
                <a16:creationId xmlns:a16="http://schemas.microsoft.com/office/drawing/2014/main" id="{54E8DCB8-AF34-824D-95F6-ACEB215734C1}"/>
              </a:ext>
            </a:extLst>
          </p:cNvPr>
          <p:cNvPicPr>
            <a:picLocks noChangeAspect="1"/>
          </p:cNvPicPr>
          <p:nvPr/>
        </p:nvPicPr>
        <p:blipFill>
          <a:blip r:embed="rId6"/>
          <a:stretch>
            <a:fillRect/>
          </a:stretch>
        </p:blipFill>
        <p:spPr>
          <a:xfrm>
            <a:off x="1226075" y="829283"/>
            <a:ext cx="1638300" cy="457200"/>
          </a:xfrm>
          <a:prstGeom prst="rect">
            <a:avLst/>
          </a:prstGeom>
        </p:spPr>
      </p:pic>
      <p:sp>
        <p:nvSpPr>
          <p:cNvPr id="2" name="Title 1" hidden="1">
            <a:extLst>
              <a:ext uri="{FF2B5EF4-FFF2-40B4-BE49-F238E27FC236}">
                <a16:creationId xmlns:a16="http://schemas.microsoft.com/office/drawing/2014/main" id="{57A6556D-BAF6-4B11-92F4-FB784E760278}"/>
              </a:ext>
            </a:extLst>
          </p:cNvPr>
          <p:cNvSpPr>
            <a:spLocks noGrp="1"/>
          </p:cNvSpPr>
          <p:nvPr>
            <p:ph type="title"/>
          </p:nvPr>
        </p:nvSpPr>
        <p:spPr/>
        <p:txBody>
          <a:bodyPr/>
          <a:lstStyle/>
          <a:p>
            <a:r>
              <a:rPr lang="en-AU" dirty="0"/>
              <a:t>Answers!</a:t>
            </a:r>
          </a:p>
        </p:txBody>
      </p:sp>
    </p:spTree>
    <p:extLst>
      <p:ext uri="{BB962C8B-B14F-4D97-AF65-F5344CB8AC3E}">
        <p14:creationId xmlns:p14="http://schemas.microsoft.com/office/powerpoint/2010/main" val="216536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Picture 15" descr="A person holding flowers&#10;&#10;Description automatically generated with medium confidence">
            <a:extLst>
              <a:ext uri="{FF2B5EF4-FFF2-40B4-BE49-F238E27FC236}">
                <a16:creationId xmlns:a16="http://schemas.microsoft.com/office/drawing/2014/main" id="{009792CA-B6EE-3C4D-AFC3-A91201BEF6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224" y="-1410107"/>
            <a:ext cx="6017876" cy="8640023"/>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B1C31AEC-543A-5D4C-9C77-9FCD33C889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660999" y="-85725"/>
            <a:ext cx="4442275" cy="8115300"/>
          </a:xfrm>
          <a:prstGeom prst="rect">
            <a:avLst/>
          </a:prstGeom>
        </p:spPr>
      </p:pic>
      <p:grpSp>
        <p:nvGrpSpPr>
          <p:cNvPr id="18" name="Group 17" title="Illustration of your boy painting">
            <a:extLst>
              <a:ext uri="{FF2B5EF4-FFF2-40B4-BE49-F238E27FC236}">
                <a16:creationId xmlns:a16="http://schemas.microsoft.com/office/drawing/2014/main" id="{A54BBD93-19C2-544F-84C8-6703C60DE76B}"/>
              </a:ext>
            </a:extLst>
          </p:cNvPr>
          <p:cNvGrpSpPr/>
          <p:nvPr/>
        </p:nvGrpSpPr>
        <p:grpSpPr>
          <a:xfrm>
            <a:off x="-1576892" y="5315677"/>
            <a:ext cx="6834692" cy="3900592"/>
            <a:chOff x="-1576892" y="5315677"/>
            <a:chExt cx="6834692" cy="3900592"/>
          </a:xfrm>
        </p:grpSpPr>
        <p:pic>
          <p:nvPicPr>
            <p:cNvPr id="20" name="Picture 19" descr="Background pattern&#10;&#10;Description automatically generated">
              <a:extLst>
                <a:ext uri="{FF2B5EF4-FFF2-40B4-BE49-F238E27FC236}">
                  <a16:creationId xmlns:a16="http://schemas.microsoft.com/office/drawing/2014/main" id="{A9BEB2E2-AE29-AC4D-8DC6-13F248336E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62061" y="6385148"/>
              <a:ext cx="3995739" cy="2282618"/>
            </a:xfrm>
            <a:prstGeom prst="rect">
              <a:avLst/>
            </a:prstGeom>
          </p:spPr>
        </p:pic>
        <p:pic>
          <p:nvPicPr>
            <p:cNvPr id="23" name="Picture 22" descr="A picture containing plant, handwear, dark&#10;&#10;Description automatically generated">
              <a:extLst>
                <a:ext uri="{FF2B5EF4-FFF2-40B4-BE49-F238E27FC236}">
                  <a16:creationId xmlns:a16="http://schemas.microsoft.com/office/drawing/2014/main" id="{A84FC12C-8C57-F647-8B1A-DCCC6321BF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6313" y="5315677"/>
              <a:ext cx="3454607" cy="3483225"/>
            </a:xfrm>
            <a:prstGeom prst="rect">
              <a:avLst/>
            </a:prstGeom>
          </p:spPr>
        </p:pic>
        <p:pic>
          <p:nvPicPr>
            <p:cNvPr id="25" name="Picture 24" descr="A close-up of a lime&#10;&#10;Description automatically generated with low confidence">
              <a:extLst>
                <a:ext uri="{FF2B5EF4-FFF2-40B4-BE49-F238E27FC236}">
                  <a16:creationId xmlns:a16="http://schemas.microsoft.com/office/drawing/2014/main" id="{8DA3154D-A885-A34F-BEB4-6478489772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76892" y="6842881"/>
              <a:ext cx="3226873" cy="2373388"/>
            </a:xfrm>
            <a:prstGeom prst="rect">
              <a:avLst/>
            </a:prstGeom>
          </p:spPr>
        </p:pic>
      </p:grpSp>
      <p:pic>
        <p:nvPicPr>
          <p:cNvPr id="28" name="Picture 27" descr="A picture containing person&#10;&#10;Description automatically generated">
            <a:extLst>
              <a:ext uri="{FF2B5EF4-FFF2-40B4-BE49-F238E27FC236}">
                <a16:creationId xmlns:a16="http://schemas.microsoft.com/office/drawing/2014/main" id="{B67883AC-F010-D548-9CC5-8A1D63DE3F3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480588" y="6019832"/>
            <a:ext cx="7859236" cy="5438743"/>
          </a:xfrm>
          <a:prstGeom prst="rect">
            <a:avLst/>
          </a:prstGeom>
        </p:spPr>
      </p:pic>
      <p:grpSp>
        <p:nvGrpSpPr>
          <p:cNvPr id="30" name="Group 29" title="Young girl playing with an urban design">
            <a:extLst>
              <a:ext uri="{FF2B5EF4-FFF2-40B4-BE49-F238E27FC236}">
                <a16:creationId xmlns:a16="http://schemas.microsoft.com/office/drawing/2014/main" id="{F87BFEB2-9844-AD40-AF8B-0ADF4413DF6E}"/>
              </a:ext>
            </a:extLst>
          </p:cNvPr>
          <p:cNvGrpSpPr/>
          <p:nvPr/>
        </p:nvGrpSpPr>
        <p:grpSpPr>
          <a:xfrm>
            <a:off x="10708221" y="4830098"/>
            <a:ext cx="8624985" cy="7167714"/>
            <a:chOff x="10708221" y="4830098"/>
            <a:chExt cx="8624985" cy="7167714"/>
          </a:xfrm>
        </p:grpSpPr>
        <p:pic>
          <p:nvPicPr>
            <p:cNvPr id="31" name="Picture 30" descr="Background pattern&#10;&#10;Description automatically generated">
              <a:extLst>
                <a:ext uri="{FF2B5EF4-FFF2-40B4-BE49-F238E27FC236}">
                  <a16:creationId xmlns:a16="http://schemas.microsoft.com/office/drawing/2014/main" id="{A4109D80-A9F6-AB4B-ACC1-C11E92CE9D0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551266" y="4830098"/>
              <a:ext cx="5424752" cy="4556792"/>
            </a:xfrm>
            <a:prstGeom prst="rect">
              <a:avLst/>
            </a:prstGeom>
          </p:spPr>
        </p:pic>
        <p:pic>
          <p:nvPicPr>
            <p:cNvPr id="32" name="Picture 31" title="Young girl playing with an urban design">
              <a:extLst>
                <a:ext uri="{FF2B5EF4-FFF2-40B4-BE49-F238E27FC236}">
                  <a16:creationId xmlns:a16="http://schemas.microsoft.com/office/drawing/2014/main" id="{9F28A24A-BD01-454B-8AE2-8968C4BB71F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08221" y="5456902"/>
              <a:ext cx="8624985" cy="6540910"/>
            </a:xfrm>
            <a:prstGeom prst="rect">
              <a:avLst/>
            </a:prstGeom>
          </p:spPr>
        </p:pic>
        <p:pic>
          <p:nvPicPr>
            <p:cNvPr id="33" name="Picture 32" descr="A picture containing bird, aquatic bird&#10;&#10;Description automatically generated">
              <a:extLst>
                <a:ext uri="{FF2B5EF4-FFF2-40B4-BE49-F238E27FC236}">
                  <a16:creationId xmlns:a16="http://schemas.microsoft.com/office/drawing/2014/main" id="{CEDF3C94-4E95-E846-828B-C1165177624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4209980" y="5072060"/>
              <a:ext cx="2575433" cy="1420602"/>
            </a:xfrm>
            <a:prstGeom prst="rect">
              <a:avLst/>
            </a:prstGeom>
          </p:spPr>
        </p:pic>
      </p:grpSp>
      <p:sp>
        <p:nvSpPr>
          <p:cNvPr id="35" name="TextBox 34">
            <a:extLst>
              <a:ext uri="{FF2B5EF4-FFF2-40B4-BE49-F238E27FC236}">
                <a16:creationId xmlns:a16="http://schemas.microsoft.com/office/drawing/2014/main" id="{5EB3682C-87A8-B941-A59E-4EB4B359546B}"/>
              </a:ext>
            </a:extLst>
          </p:cNvPr>
          <p:cNvSpPr txBox="1"/>
          <p:nvPr/>
        </p:nvSpPr>
        <p:spPr>
          <a:xfrm>
            <a:off x="4686300" y="3286253"/>
            <a:ext cx="8915400" cy="5016758"/>
          </a:xfrm>
          <a:prstGeom prst="rect">
            <a:avLst/>
          </a:prstGeom>
          <a:noFill/>
        </p:spPr>
        <p:txBody>
          <a:bodyPr wrap="square" rtlCol="0">
            <a:spAutoFit/>
          </a:bodyPr>
          <a:lstStyle/>
          <a:p>
            <a:pPr algn="ctr" rtl="0">
              <a:spcBef>
                <a:spcPts val="0"/>
              </a:spcBef>
              <a:spcAft>
                <a:spcPts val="0"/>
              </a:spcAft>
            </a:pPr>
            <a:r>
              <a:rPr lang="en-US" sz="2800" b="1" u="none" strike="noStrike" dirty="0">
                <a:effectLst/>
                <a:latin typeface="Arial" panose="020B0604020202020204" pitchFamily="34" charset="0"/>
                <a:cs typeface="Arial" panose="020B0604020202020204" pitchFamily="34" charset="0"/>
              </a:rPr>
              <a:t>The ideas in this interactive slideshow are developed in the </a:t>
            </a:r>
            <a:r>
              <a:rPr lang="en-US" sz="2800" b="1" u="none" strike="noStrike" dirty="0">
                <a:solidFill>
                  <a:srgbClr val="FFE100"/>
                </a:solidFill>
                <a:effectLst/>
                <a:latin typeface="Arial" panose="020B0604020202020204" pitchFamily="34" charset="0"/>
                <a:cs typeface="Arial" panose="020B0604020202020204" pitchFamily="34" charset="0"/>
              </a:rPr>
              <a:t>Stamp Collecting Month 2021 </a:t>
            </a:r>
            <a:r>
              <a:rPr lang="en-US" sz="2800" b="1" u="none" strike="noStrike" dirty="0">
                <a:effectLst/>
                <a:latin typeface="Arial" panose="020B0604020202020204" pitchFamily="34" charset="0"/>
                <a:cs typeface="Arial" panose="020B0604020202020204" pitchFamily="34" charset="0"/>
              </a:rPr>
              <a:t>Teacher Activity Guides.</a:t>
            </a:r>
            <a:endParaRPr lang="en-US" sz="2800" b="1" dirty="0">
              <a:effectLst/>
              <a:latin typeface="Arial" panose="020B0604020202020204" pitchFamily="34" charset="0"/>
              <a:cs typeface="Arial" panose="020B0604020202020204" pitchFamily="34" charset="0"/>
            </a:endParaRPr>
          </a:p>
          <a:p>
            <a:pPr algn="ctr" rtl="0">
              <a:spcBef>
                <a:spcPts val="0"/>
              </a:spcBef>
              <a:spcAft>
                <a:spcPts val="0"/>
              </a:spcAft>
            </a:pPr>
            <a:br>
              <a:rPr lang="en-US" sz="2800" b="1" dirty="0">
                <a:effectLst/>
                <a:latin typeface="Arial" panose="020B0604020202020204" pitchFamily="34" charset="0"/>
                <a:cs typeface="Arial" panose="020B0604020202020204" pitchFamily="34" charset="0"/>
              </a:rPr>
            </a:br>
            <a:r>
              <a:rPr lang="en-US" sz="2800" b="1" u="none" strike="noStrike" dirty="0">
                <a:effectLst/>
                <a:latin typeface="Arial" panose="020B0604020202020204" pitchFamily="34" charset="0"/>
                <a:cs typeface="Arial" panose="020B0604020202020204" pitchFamily="34" charset="0"/>
              </a:rPr>
              <a:t>Download the Teacher Guides for follow-up student activities and investigations.</a:t>
            </a:r>
            <a:endParaRPr lang="en-US" sz="2800" b="1" dirty="0">
              <a:effectLst/>
              <a:latin typeface="Arial" panose="020B0604020202020204" pitchFamily="34" charset="0"/>
              <a:cs typeface="Arial" panose="020B0604020202020204" pitchFamily="34" charset="0"/>
            </a:endParaRPr>
          </a:p>
          <a:p>
            <a:pPr algn="ctr" rtl="0">
              <a:spcBef>
                <a:spcPts val="0"/>
              </a:spcBef>
              <a:spcAft>
                <a:spcPts val="0"/>
              </a:spcAft>
            </a:pPr>
            <a:br>
              <a:rPr lang="en-US" sz="4800" b="1" dirty="0">
                <a:solidFill>
                  <a:srgbClr val="FFE100"/>
                </a:solidFill>
                <a:effectLst/>
                <a:latin typeface="Arial" panose="020B0604020202020204" pitchFamily="34" charset="0"/>
                <a:cs typeface="Arial" panose="020B0604020202020204" pitchFamily="34" charset="0"/>
              </a:rPr>
            </a:br>
            <a:r>
              <a:rPr lang="en-US" sz="4800" b="1" u="none" strike="noStrike" dirty="0">
                <a:solidFill>
                  <a:srgbClr val="FFE100"/>
                </a:solidFill>
                <a:effectLst/>
                <a:latin typeface="Arial" panose="020B0604020202020204" pitchFamily="34" charset="0"/>
                <a:cs typeface="Arial" panose="020B0604020202020204" pitchFamily="34" charset="0"/>
              </a:rPr>
              <a:t>Full STEAM Ahead!</a:t>
            </a:r>
            <a:endParaRPr lang="en-US" sz="4800" b="1" dirty="0">
              <a:solidFill>
                <a:srgbClr val="FFE100"/>
              </a:solidFill>
              <a:effectLst/>
              <a:latin typeface="Arial" panose="020B0604020202020204" pitchFamily="34" charset="0"/>
              <a:cs typeface="Arial" panose="020B0604020202020204" pitchFamily="34" charset="0"/>
            </a:endParaRPr>
          </a:p>
          <a:p>
            <a:pPr algn="ctr"/>
            <a:br>
              <a:rPr lang="en-US" sz="2800" b="1" dirty="0">
                <a:solidFill>
                  <a:srgbClr val="491A66"/>
                </a:solidFill>
                <a:latin typeface="Arial" panose="020B0604020202020204" pitchFamily="34" charset="0"/>
                <a:cs typeface="Arial" panose="020B0604020202020204" pitchFamily="34" charset="0"/>
              </a:rPr>
            </a:br>
            <a:endParaRPr lang="en-US" sz="2800" b="1" dirty="0">
              <a:solidFill>
                <a:srgbClr val="491A66"/>
              </a:solidFill>
              <a:latin typeface="Arial" panose="020B0604020202020204" pitchFamily="34" charset="0"/>
              <a:cs typeface="Arial" panose="020B0604020202020204" pitchFamily="34" charset="0"/>
            </a:endParaRPr>
          </a:p>
        </p:txBody>
      </p:sp>
      <p:sp>
        <p:nvSpPr>
          <p:cNvPr id="34" name="TextBox 33" title="Text bos with the Words Next Steps">
            <a:extLst>
              <a:ext uri="{FF2B5EF4-FFF2-40B4-BE49-F238E27FC236}">
                <a16:creationId xmlns:a16="http://schemas.microsoft.com/office/drawing/2014/main" id="{96E583AA-CE85-934B-89C9-2408128268F3}"/>
              </a:ext>
            </a:extLst>
          </p:cNvPr>
          <p:cNvSpPr txBox="1"/>
          <p:nvPr/>
        </p:nvSpPr>
        <p:spPr>
          <a:xfrm>
            <a:off x="6858138" y="1387812"/>
            <a:ext cx="4035238" cy="1026309"/>
          </a:xfrm>
          <a:custGeom>
            <a:avLst/>
            <a:gdLst/>
            <a:ahLst/>
            <a:cxnLst/>
            <a:rect l="l" t="t" r="r" b="b"/>
            <a:pathLst>
              <a:path w="4035238" h="1026309">
                <a:moveTo>
                  <a:pt x="3520611" y="352634"/>
                </a:moveTo>
                <a:cubicBezTo>
                  <a:pt x="3505344" y="353123"/>
                  <a:pt x="3490014" y="356732"/>
                  <a:pt x="3474620" y="363463"/>
                </a:cubicBezTo>
                <a:cubicBezTo>
                  <a:pt x="3459227" y="370194"/>
                  <a:pt x="3446700" y="377116"/>
                  <a:pt x="3437038" y="384229"/>
                </a:cubicBezTo>
                <a:lnTo>
                  <a:pt x="3443154" y="665521"/>
                </a:lnTo>
                <a:cubicBezTo>
                  <a:pt x="3448674" y="673972"/>
                  <a:pt x="3453685" y="680256"/>
                  <a:pt x="3458186" y="684376"/>
                </a:cubicBezTo>
                <a:cubicBezTo>
                  <a:pt x="3462688" y="688495"/>
                  <a:pt x="3467189" y="691722"/>
                  <a:pt x="3471690" y="694058"/>
                </a:cubicBezTo>
                <a:cubicBezTo>
                  <a:pt x="3477954" y="697243"/>
                  <a:pt x="3485300" y="700045"/>
                  <a:pt x="3493730" y="702466"/>
                </a:cubicBezTo>
                <a:cubicBezTo>
                  <a:pt x="3502160" y="704887"/>
                  <a:pt x="3510780" y="706160"/>
                  <a:pt x="3519592" y="706288"/>
                </a:cubicBezTo>
                <a:cubicBezTo>
                  <a:pt x="3526811" y="706373"/>
                  <a:pt x="3533266" y="705184"/>
                  <a:pt x="3538956" y="702721"/>
                </a:cubicBezTo>
                <a:cubicBezTo>
                  <a:pt x="3544646" y="700258"/>
                  <a:pt x="3549063" y="696011"/>
                  <a:pt x="3552205" y="689981"/>
                </a:cubicBezTo>
                <a:cubicBezTo>
                  <a:pt x="3559700" y="674566"/>
                  <a:pt x="3564839" y="652399"/>
                  <a:pt x="3567620" y="623480"/>
                </a:cubicBezTo>
                <a:cubicBezTo>
                  <a:pt x="3570402" y="594561"/>
                  <a:pt x="3571718" y="562712"/>
                  <a:pt x="3571570" y="527932"/>
                </a:cubicBezTo>
                <a:cubicBezTo>
                  <a:pt x="3571570" y="506933"/>
                  <a:pt x="3571314" y="486252"/>
                  <a:pt x="3570805" y="465890"/>
                </a:cubicBezTo>
                <a:cubicBezTo>
                  <a:pt x="3570296" y="445528"/>
                  <a:pt x="3569531" y="426121"/>
                  <a:pt x="3568512" y="407670"/>
                </a:cubicBezTo>
                <a:cubicBezTo>
                  <a:pt x="3567663" y="387095"/>
                  <a:pt x="3562736" y="372699"/>
                  <a:pt x="3553734" y="364482"/>
                </a:cubicBezTo>
                <a:cubicBezTo>
                  <a:pt x="3544732" y="356265"/>
                  <a:pt x="3533690" y="352316"/>
                  <a:pt x="3520611" y="352634"/>
                </a:cubicBezTo>
                <a:close/>
                <a:moveTo>
                  <a:pt x="3068898" y="312886"/>
                </a:moveTo>
                <a:cubicBezTo>
                  <a:pt x="3048356" y="313585"/>
                  <a:pt x="3034516" y="320681"/>
                  <a:pt x="3027376" y="334176"/>
                </a:cubicBezTo>
                <a:cubicBezTo>
                  <a:pt x="3020235" y="347670"/>
                  <a:pt x="3016661" y="363373"/>
                  <a:pt x="3016655" y="381284"/>
                </a:cubicBezTo>
                <a:cubicBezTo>
                  <a:pt x="3016649" y="399195"/>
                  <a:pt x="3017077" y="415125"/>
                  <a:pt x="3017938" y="429072"/>
                </a:cubicBezTo>
                <a:cubicBezTo>
                  <a:pt x="3032356" y="430877"/>
                  <a:pt x="3048365" y="431599"/>
                  <a:pt x="3065967" y="431238"/>
                </a:cubicBezTo>
                <a:cubicBezTo>
                  <a:pt x="3083569" y="430877"/>
                  <a:pt x="3101872" y="430835"/>
                  <a:pt x="3120876" y="431111"/>
                </a:cubicBezTo>
                <a:lnTo>
                  <a:pt x="3121894" y="356711"/>
                </a:lnTo>
                <a:cubicBezTo>
                  <a:pt x="3121406" y="342846"/>
                  <a:pt x="3116013" y="332102"/>
                  <a:pt x="3105715" y="324479"/>
                </a:cubicBezTo>
                <a:cubicBezTo>
                  <a:pt x="3095417" y="316857"/>
                  <a:pt x="3083144" y="312993"/>
                  <a:pt x="3068898" y="312886"/>
                </a:cubicBezTo>
                <a:close/>
                <a:moveTo>
                  <a:pt x="744798" y="312886"/>
                </a:moveTo>
                <a:cubicBezTo>
                  <a:pt x="724257" y="313585"/>
                  <a:pt x="710416" y="320681"/>
                  <a:pt x="703276" y="334176"/>
                </a:cubicBezTo>
                <a:cubicBezTo>
                  <a:pt x="696135" y="347670"/>
                  <a:pt x="692562" y="363373"/>
                  <a:pt x="692555" y="381284"/>
                </a:cubicBezTo>
                <a:cubicBezTo>
                  <a:pt x="692549" y="399195"/>
                  <a:pt x="692977" y="415125"/>
                  <a:pt x="693839" y="429072"/>
                </a:cubicBezTo>
                <a:cubicBezTo>
                  <a:pt x="708256" y="430877"/>
                  <a:pt x="724265" y="431599"/>
                  <a:pt x="741867" y="431238"/>
                </a:cubicBezTo>
                <a:cubicBezTo>
                  <a:pt x="759469" y="430877"/>
                  <a:pt x="777772" y="430835"/>
                  <a:pt x="796776" y="431111"/>
                </a:cubicBezTo>
                <a:lnTo>
                  <a:pt x="797795" y="356711"/>
                </a:lnTo>
                <a:cubicBezTo>
                  <a:pt x="797306" y="342846"/>
                  <a:pt x="791913" y="332102"/>
                  <a:pt x="781615" y="324479"/>
                </a:cubicBezTo>
                <a:cubicBezTo>
                  <a:pt x="771317" y="316857"/>
                  <a:pt x="759045" y="312993"/>
                  <a:pt x="744798" y="312886"/>
                </a:cubicBezTo>
                <a:close/>
                <a:moveTo>
                  <a:pt x="3078070" y="229314"/>
                </a:moveTo>
                <a:cubicBezTo>
                  <a:pt x="3100364" y="228974"/>
                  <a:pt x="3121002" y="231692"/>
                  <a:pt x="3139984" y="237467"/>
                </a:cubicBezTo>
                <a:cubicBezTo>
                  <a:pt x="3158967" y="243243"/>
                  <a:pt x="3174000" y="254114"/>
                  <a:pt x="3185084" y="270081"/>
                </a:cubicBezTo>
                <a:cubicBezTo>
                  <a:pt x="3196040" y="287173"/>
                  <a:pt x="3203428" y="307260"/>
                  <a:pt x="3207250" y="330340"/>
                </a:cubicBezTo>
                <a:cubicBezTo>
                  <a:pt x="3211072" y="353420"/>
                  <a:pt x="3212856" y="377838"/>
                  <a:pt x="3212601" y="403593"/>
                </a:cubicBezTo>
                <a:cubicBezTo>
                  <a:pt x="3212474" y="423573"/>
                  <a:pt x="3211964" y="443489"/>
                  <a:pt x="3211072" y="463342"/>
                </a:cubicBezTo>
                <a:cubicBezTo>
                  <a:pt x="3210180" y="483195"/>
                  <a:pt x="3209671" y="502347"/>
                  <a:pt x="3209544" y="520798"/>
                </a:cubicBezTo>
                <a:lnTo>
                  <a:pt x="3207505" y="543220"/>
                </a:lnTo>
                <a:cubicBezTo>
                  <a:pt x="3177227" y="544027"/>
                  <a:pt x="3145038" y="544451"/>
                  <a:pt x="3110938" y="544494"/>
                </a:cubicBezTo>
                <a:cubicBezTo>
                  <a:pt x="3076838" y="544536"/>
                  <a:pt x="3045159" y="545471"/>
                  <a:pt x="3015900" y="547297"/>
                </a:cubicBezTo>
                <a:cubicBezTo>
                  <a:pt x="3016913" y="562836"/>
                  <a:pt x="3017378" y="581244"/>
                  <a:pt x="3017297" y="602521"/>
                </a:cubicBezTo>
                <a:cubicBezTo>
                  <a:pt x="3017215" y="623798"/>
                  <a:pt x="3018662" y="644395"/>
                  <a:pt x="3021638" y="664313"/>
                </a:cubicBezTo>
                <a:cubicBezTo>
                  <a:pt x="3024614" y="684231"/>
                  <a:pt x="3031194" y="699921"/>
                  <a:pt x="3041380" y="711384"/>
                </a:cubicBezTo>
                <a:cubicBezTo>
                  <a:pt x="3063568" y="720684"/>
                  <a:pt x="3086966" y="726034"/>
                  <a:pt x="3111576" y="727436"/>
                </a:cubicBezTo>
                <a:cubicBezTo>
                  <a:pt x="3136184" y="728837"/>
                  <a:pt x="3160346" y="728582"/>
                  <a:pt x="3184064" y="726671"/>
                </a:cubicBezTo>
                <a:lnTo>
                  <a:pt x="3185084" y="840819"/>
                </a:lnTo>
                <a:cubicBezTo>
                  <a:pt x="3172768" y="841881"/>
                  <a:pt x="3159944" y="842815"/>
                  <a:pt x="3146610" y="843622"/>
                </a:cubicBezTo>
                <a:cubicBezTo>
                  <a:pt x="3133275" y="844429"/>
                  <a:pt x="3119941" y="844853"/>
                  <a:pt x="3106606" y="844896"/>
                </a:cubicBezTo>
                <a:cubicBezTo>
                  <a:pt x="3077051" y="845151"/>
                  <a:pt x="3049533" y="842603"/>
                  <a:pt x="3024054" y="837252"/>
                </a:cubicBezTo>
                <a:cubicBezTo>
                  <a:pt x="2998574" y="831901"/>
                  <a:pt x="2978191" y="822219"/>
                  <a:pt x="2962903" y="808205"/>
                </a:cubicBezTo>
                <a:cubicBezTo>
                  <a:pt x="2939122" y="782875"/>
                  <a:pt x="2923495" y="747671"/>
                  <a:pt x="2916021" y="702593"/>
                </a:cubicBezTo>
                <a:cubicBezTo>
                  <a:pt x="2908547" y="657516"/>
                  <a:pt x="2905150" y="610846"/>
                  <a:pt x="2905830" y="562584"/>
                </a:cubicBezTo>
                <a:cubicBezTo>
                  <a:pt x="2905872" y="552902"/>
                  <a:pt x="2906042" y="543475"/>
                  <a:pt x="2906339" y="534302"/>
                </a:cubicBezTo>
                <a:cubicBezTo>
                  <a:pt x="2906636" y="525130"/>
                  <a:pt x="2906806" y="516212"/>
                  <a:pt x="2906848" y="507549"/>
                </a:cubicBezTo>
                <a:cubicBezTo>
                  <a:pt x="2906848" y="496784"/>
                  <a:pt x="2906848" y="485445"/>
                  <a:pt x="2906848" y="473534"/>
                </a:cubicBezTo>
                <a:cubicBezTo>
                  <a:pt x="2906848" y="461622"/>
                  <a:pt x="2906848" y="449520"/>
                  <a:pt x="2906848" y="437226"/>
                </a:cubicBezTo>
                <a:cubicBezTo>
                  <a:pt x="2905596" y="392212"/>
                  <a:pt x="2909375" y="350511"/>
                  <a:pt x="2918187" y="312122"/>
                </a:cubicBezTo>
                <a:cubicBezTo>
                  <a:pt x="2926998" y="273733"/>
                  <a:pt x="2948358" y="248848"/>
                  <a:pt x="2982268" y="237467"/>
                </a:cubicBezTo>
                <a:cubicBezTo>
                  <a:pt x="2996706" y="235790"/>
                  <a:pt x="3012163" y="234049"/>
                  <a:pt x="3028640" y="232244"/>
                </a:cubicBezTo>
                <a:cubicBezTo>
                  <a:pt x="3045116" y="230439"/>
                  <a:pt x="3061593" y="229463"/>
                  <a:pt x="3078070" y="229314"/>
                </a:cubicBezTo>
                <a:close/>
                <a:moveTo>
                  <a:pt x="753970" y="229314"/>
                </a:moveTo>
                <a:cubicBezTo>
                  <a:pt x="776265" y="228974"/>
                  <a:pt x="796903" y="231692"/>
                  <a:pt x="815885" y="237467"/>
                </a:cubicBezTo>
                <a:cubicBezTo>
                  <a:pt x="834867" y="243243"/>
                  <a:pt x="849900" y="254114"/>
                  <a:pt x="860984" y="270081"/>
                </a:cubicBezTo>
                <a:cubicBezTo>
                  <a:pt x="871940" y="287173"/>
                  <a:pt x="879329" y="307260"/>
                  <a:pt x="883150" y="330340"/>
                </a:cubicBezTo>
                <a:cubicBezTo>
                  <a:pt x="886972" y="353420"/>
                  <a:pt x="888756" y="377838"/>
                  <a:pt x="888501" y="403593"/>
                </a:cubicBezTo>
                <a:cubicBezTo>
                  <a:pt x="888374" y="423573"/>
                  <a:pt x="887864" y="443489"/>
                  <a:pt x="886972" y="463342"/>
                </a:cubicBezTo>
                <a:cubicBezTo>
                  <a:pt x="886081" y="483195"/>
                  <a:pt x="885571" y="502347"/>
                  <a:pt x="885444" y="520798"/>
                </a:cubicBezTo>
                <a:lnTo>
                  <a:pt x="883405" y="543220"/>
                </a:lnTo>
                <a:cubicBezTo>
                  <a:pt x="853127" y="544027"/>
                  <a:pt x="820938" y="544451"/>
                  <a:pt x="786838" y="544494"/>
                </a:cubicBezTo>
                <a:cubicBezTo>
                  <a:pt x="752739" y="544536"/>
                  <a:pt x="721059" y="545471"/>
                  <a:pt x="691800" y="547297"/>
                </a:cubicBezTo>
                <a:cubicBezTo>
                  <a:pt x="692813" y="562836"/>
                  <a:pt x="693279" y="581244"/>
                  <a:pt x="693197" y="602521"/>
                </a:cubicBezTo>
                <a:cubicBezTo>
                  <a:pt x="693115" y="623798"/>
                  <a:pt x="694562" y="644395"/>
                  <a:pt x="697538" y="664313"/>
                </a:cubicBezTo>
                <a:cubicBezTo>
                  <a:pt x="700514" y="684231"/>
                  <a:pt x="707094" y="699921"/>
                  <a:pt x="717280" y="711384"/>
                </a:cubicBezTo>
                <a:cubicBezTo>
                  <a:pt x="739468" y="720684"/>
                  <a:pt x="762867" y="726034"/>
                  <a:pt x="787475" y="727436"/>
                </a:cubicBezTo>
                <a:cubicBezTo>
                  <a:pt x="812084" y="728837"/>
                  <a:pt x="836247" y="728582"/>
                  <a:pt x="859964" y="726671"/>
                </a:cubicBezTo>
                <a:lnTo>
                  <a:pt x="860984" y="840819"/>
                </a:lnTo>
                <a:cubicBezTo>
                  <a:pt x="848668" y="841881"/>
                  <a:pt x="835844" y="842815"/>
                  <a:pt x="822510" y="843622"/>
                </a:cubicBezTo>
                <a:cubicBezTo>
                  <a:pt x="809175" y="844429"/>
                  <a:pt x="795841" y="844853"/>
                  <a:pt x="782507" y="844896"/>
                </a:cubicBezTo>
                <a:cubicBezTo>
                  <a:pt x="752951" y="845151"/>
                  <a:pt x="725433" y="842603"/>
                  <a:pt x="699954" y="837252"/>
                </a:cubicBezTo>
                <a:cubicBezTo>
                  <a:pt x="674474" y="831901"/>
                  <a:pt x="654091" y="822219"/>
                  <a:pt x="638803" y="808205"/>
                </a:cubicBezTo>
                <a:cubicBezTo>
                  <a:pt x="615023" y="782875"/>
                  <a:pt x="599395" y="747671"/>
                  <a:pt x="591921" y="702593"/>
                </a:cubicBezTo>
                <a:cubicBezTo>
                  <a:pt x="584447" y="657516"/>
                  <a:pt x="581050" y="610846"/>
                  <a:pt x="581729" y="562584"/>
                </a:cubicBezTo>
                <a:cubicBezTo>
                  <a:pt x="581772" y="552902"/>
                  <a:pt x="581942" y="543475"/>
                  <a:pt x="582239" y="534302"/>
                </a:cubicBezTo>
                <a:cubicBezTo>
                  <a:pt x="582536" y="525130"/>
                  <a:pt x="582706" y="516212"/>
                  <a:pt x="582749" y="507549"/>
                </a:cubicBezTo>
                <a:cubicBezTo>
                  <a:pt x="582749" y="496784"/>
                  <a:pt x="582749" y="485445"/>
                  <a:pt x="582749" y="473534"/>
                </a:cubicBezTo>
                <a:cubicBezTo>
                  <a:pt x="582749" y="461622"/>
                  <a:pt x="582749" y="449520"/>
                  <a:pt x="582749" y="437226"/>
                </a:cubicBezTo>
                <a:cubicBezTo>
                  <a:pt x="581496" y="392212"/>
                  <a:pt x="585275" y="350511"/>
                  <a:pt x="594087" y="312122"/>
                </a:cubicBezTo>
                <a:cubicBezTo>
                  <a:pt x="602899" y="273733"/>
                  <a:pt x="624259" y="248848"/>
                  <a:pt x="658168" y="237467"/>
                </a:cubicBezTo>
                <a:cubicBezTo>
                  <a:pt x="672606" y="235790"/>
                  <a:pt x="688063" y="234049"/>
                  <a:pt x="704540" y="232244"/>
                </a:cubicBezTo>
                <a:cubicBezTo>
                  <a:pt x="721017" y="230439"/>
                  <a:pt x="737493" y="229463"/>
                  <a:pt x="753970" y="229314"/>
                </a:cubicBezTo>
                <a:close/>
                <a:moveTo>
                  <a:pt x="3401367" y="225237"/>
                </a:moveTo>
                <a:cubicBezTo>
                  <a:pt x="3411729" y="225067"/>
                  <a:pt x="3420562" y="225407"/>
                  <a:pt x="3427866" y="226256"/>
                </a:cubicBezTo>
                <a:cubicBezTo>
                  <a:pt x="3429161" y="236172"/>
                  <a:pt x="3429883" y="245132"/>
                  <a:pt x="3430032" y="253137"/>
                </a:cubicBezTo>
                <a:cubicBezTo>
                  <a:pt x="3430180" y="261142"/>
                  <a:pt x="3431157" y="269847"/>
                  <a:pt x="3432962" y="279254"/>
                </a:cubicBezTo>
                <a:cubicBezTo>
                  <a:pt x="3452899" y="269614"/>
                  <a:pt x="3473920" y="260866"/>
                  <a:pt x="3496023" y="253010"/>
                </a:cubicBezTo>
                <a:cubicBezTo>
                  <a:pt x="3518126" y="245154"/>
                  <a:pt x="3540930" y="240992"/>
                  <a:pt x="3564436" y="240525"/>
                </a:cubicBezTo>
                <a:cubicBezTo>
                  <a:pt x="3572546" y="240546"/>
                  <a:pt x="3580530" y="241268"/>
                  <a:pt x="3588386" y="242691"/>
                </a:cubicBezTo>
                <a:cubicBezTo>
                  <a:pt x="3596242" y="244113"/>
                  <a:pt x="3604226" y="246109"/>
                  <a:pt x="3612336" y="248678"/>
                </a:cubicBezTo>
                <a:cubicBezTo>
                  <a:pt x="3643124" y="265962"/>
                  <a:pt x="3663593" y="288723"/>
                  <a:pt x="3673742" y="316963"/>
                </a:cubicBezTo>
                <a:cubicBezTo>
                  <a:pt x="3683891" y="345203"/>
                  <a:pt x="3688562" y="376118"/>
                  <a:pt x="3687756" y="409708"/>
                </a:cubicBezTo>
                <a:cubicBezTo>
                  <a:pt x="3687544" y="430198"/>
                  <a:pt x="3686694" y="450624"/>
                  <a:pt x="3685208" y="470986"/>
                </a:cubicBezTo>
                <a:cubicBezTo>
                  <a:pt x="3683721" y="491348"/>
                  <a:pt x="3682872" y="511010"/>
                  <a:pt x="3682660" y="529971"/>
                </a:cubicBezTo>
                <a:cubicBezTo>
                  <a:pt x="3682603" y="558979"/>
                  <a:pt x="3682263" y="591895"/>
                  <a:pt x="3681640" y="628717"/>
                </a:cubicBezTo>
                <a:cubicBezTo>
                  <a:pt x="3681018" y="665540"/>
                  <a:pt x="3678413" y="699361"/>
                  <a:pt x="3673826" y="730182"/>
                </a:cubicBezTo>
                <a:cubicBezTo>
                  <a:pt x="3669240" y="761003"/>
                  <a:pt x="3660974" y="781915"/>
                  <a:pt x="3649027" y="792918"/>
                </a:cubicBezTo>
                <a:cubicBezTo>
                  <a:pt x="3641064" y="799033"/>
                  <a:pt x="3629216" y="803619"/>
                  <a:pt x="3613483" y="806677"/>
                </a:cubicBezTo>
                <a:cubicBezTo>
                  <a:pt x="3597750" y="809734"/>
                  <a:pt x="3580042" y="811263"/>
                  <a:pt x="3560358" y="811263"/>
                </a:cubicBezTo>
                <a:cubicBezTo>
                  <a:pt x="3541143" y="811199"/>
                  <a:pt x="3521736" y="809798"/>
                  <a:pt x="3502138" y="807059"/>
                </a:cubicBezTo>
                <a:cubicBezTo>
                  <a:pt x="3482540" y="804320"/>
                  <a:pt x="3464917" y="800625"/>
                  <a:pt x="3449268" y="795975"/>
                </a:cubicBezTo>
                <a:cubicBezTo>
                  <a:pt x="3449130" y="825544"/>
                  <a:pt x="3450086" y="856094"/>
                  <a:pt x="3452138" y="887626"/>
                </a:cubicBezTo>
                <a:cubicBezTo>
                  <a:pt x="3454188" y="919157"/>
                  <a:pt x="3456126" y="947518"/>
                  <a:pt x="3457950" y="972708"/>
                </a:cubicBezTo>
                <a:cubicBezTo>
                  <a:pt x="3459774" y="997898"/>
                  <a:pt x="3460278" y="1015765"/>
                  <a:pt x="3459460" y="1026309"/>
                </a:cubicBezTo>
                <a:lnTo>
                  <a:pt x="3332064" y="1025290"/>
                </a:lnTo>
                <a:cubicBezTo>
                  <a:pt x="3330000" y="949575"/>
                  <a:pt x="3328125" y="867387"/>
                  <a:pt x="3326439" y="778725"/>
                </a:cubicBezTo>
                <a:cubicBezTo>
                  <a:pt x="3324753" y="690063"/>
                  <a:pt x="3323407" y="598740"/>
                  <a:pt x="3322400" y="504755"/>
                </a:cubicBezTo>
                <a:cubicBezTo>
                  <a:pt x="3321394" y="410771"/>
                  <a:pt x="3320878" y="317938"/>
                  <a:pt x="3320852" y="226256"/>
                </a:cubicBezTo>
                <a:cubicBezTo>
                  <a:pt x="3326968" y="226256"/>
                  <a:pt x="3333082" y="226256"/>
                  <a:pt x="3339198" y="226256"/>
                </a:cubicBezTo>
                <a:cubicBezTo>
                  <a:pt x="3349496" y="226214"/>
                  <a:pt x="3359985" y="226044"/>
                  <a:pt x="3370664" y="225747"/>
                </a:cubicBezTo>
                <a:cubicBezTo>
                  <a:pt x="3381345" y="225450"/>
                  <a:pt x="3391579" y="225280"/>
                  <a:pt x="3401367" y="225237"/>
                </a:cubicBezTo>
                <a:close/>
                <a:moveTo>
                  <a:pt x="3989374" y="211988"/>
                </a:moveTo>
                <a:lnTo>
                  <a:pt x="4023007" y="325116"/>
                </a:lnTo>
                <a:cubicBezTo>
                  <a:pt x="3995850" y="332675"/>
                  <a:pt x="3976274" y="340489"/>
                  <a:pt x="3964277" y="348557"/>
                </a:cubicBezTo>
                <a:cubicBezTo>
                  <a:pt x="3952280" y="356626"/>
                  <a:pt x="3945698" y="371574"/>
                  <a:pt x="3944530" y="393401"/>
                </a:cubicBezTo>
                <a:cubicBezTo>
                  <a:pt x="3944530" y="397478"/>
                  <a:pt x="3944530" y="401555"/>
                  <a:pt x="3944530" y="405631"/>
                </a:cubicBezTo>
                <a:cubicBezTo>
                  <a:pt x="3945002" y="432860"/>
                  <a:pt x="3949721" y="455974"/>
                  <a:pt x="3958686" y="474973"/>
                </a:cubicBezTo>
                <a:cubicBezTo>
                  <a:pt x="3967650" y="493972"/>
                  <a:pt x="3978032" y="512632"/>
                  <a:pt x="3989827" y="530952"/>
                </a:cubicBezTo>
                <a:cubicBezTo>
                  <a:pt x="4001623" y="549272"/>
                  <a:pt x="4012004" y="571027"/>
                  <a:pt x="4020969" y="596217"/>
                </a:cubicBezTo>
                <a:cubicBezTo>
                  <a:pt x="4026022" y="611547"/>
                  <a:pt x="4029674" y="626495"/>
                  <a:pt x="4031925" y="641061"/>
                </a:cubicBezTo>
                <a:cubicBezTo>
                  <a:pt x="4034176" y="655626"/>
                  <a:pt x="4035280" y="669555"/>
                  <a:pt x="4035237" y="682847"/>
                </a:cubicBezTo>
                <a:cubicBezTo>
                  <a:pt x="4035068" y="708071"/>
                  <a:pt x="4031840" y="730239"/>
                  <a:pt x="4025556" y="749348"/>
                </a:cubicBezTo>
                <a:cubicBezTo>
                  <a:pt x="4019270" y="768458"/>
                  <a:pt x="4010947" y="782981"/>
                  <a:pt x="4000586" y="792918"/>
                </a:cubicBezTo>
                <a:cubicBezTo>
                  <a:pt x="3980932" y="811156"/>
                  <a:pt x="3958636" y="823940"/>
                  <a:pt x="3933698" y="831269"/>
                </a:cubicBezTo>
                <a:cubicBezTo>
                  <a:pt x="3908759" y="838598"/>
                  <a:pt x="3884953" y="843153"/>
                  <a:pt x="3862279" y="844933"/>
                </a:cubicBezTo>
                <a:cubicBezTo>
                  <a:pt x="3839606" y="846714"/>
                  <a:pt x="3821840" y="848400"/>
                  <a:pt x="3808980" y="849992"/>
                </a:cubicBezTo>
                <a:lnTo>
                  <a:pt x="3792674" y="734825"/>
                </a:lnTo>
                <a:cubicBezTo>
                  <a:pt x="3808584" y="732396"/>
                  <a:pt x="3825683" y="730572"/>
                  <a:pt x="3843972" y="729352"/>
                </a:cubicBezTo>
                <a:cubicBezTo>
                  <a:pt x="3862260" y="728131"/>
                  <a:pt x="3878002" y="723740"/>
                  <a:pt x="3891194" y="716178"/>
                </a:cubicBezTo>
                <a:cubicBezTo>
                  <a:pt x="3904386" y="708616"/>
                  <a:pt x="3911294" y="694108"/>
                  <a:pt x="3911918" y="672655"/>
                </a:cubicBezTo>
                <a:cubicBezTo>
                  <a:pt x="3911960" y="669109"/>
                  <a:pt x="3911874" y="665500"/>
                  <a:pt x="3911662" y="661826"/>
                </a:cubicBezTo>
                <a:cubicBezTo>
                  <a:pt x="3911450" y="658153"/>
                  <a:pt x="3910856" y="654289"/>
                  <a:pt x="3909878" y="650233"/>
                </a:cubicBezTo>
                <a:cubicBezTo>
                  <a:pt x="3904480" y="627176"/>
                  <a:pt x="3895006" y="605232"/>
                  <a:pt x="3881456" y="584402"/>
                </a:cubicBezTo>
                <a:cubicBezTo>
                  <a:pt x="3867904" y="563572"/>
                  <a:pt x="3854126" y="539514"/>
                  <a:pt x="3840122" y="512229"/>
                </a:cubicBezTo>
                <a:cubicBezTo>
                  <a:pt x="3826118" y="484944"/>
                  <a:pt x="3815738" y="450091"/>
                  <a:pt x="3808980" y="407670"/>
                </a:cubicBezTo>
                <a:cubicBezTo>
                  <a:pt x="3808492" y="405589"/>
                  <a:pt x="3808194" y="403381"/>
                  <a:pt x="3808089" y="401045"/>
                </a:cubicBezTo>
                <a:cubicBezTo>
                  <a:pt x="3807982" y="398709"/>
                  <a:pt x="3807940" y="396501"/>
                  <a:pt x="3807962" y="394420"/>
                </a:cubicBezTo>
                <a:cubicBezTo>
                  <a:pt x="3808194" y="372062"/>
                  <a:pt x="3814097" y="348239"/>
                  <a:pt x="3825669" y="322951"/>
                </a:cubicBezTo>
                <a:cubicBezTo>
                  <a:pt x="3837241" y="297662"/>
                  <a:pt x="3853081" y="276642"/>
                  <a:pt x="3873188" y="259889"/>
                </a:cubicBezTo>
                <a:cubicBezTo>
                  <a:pt x="3891024" y="246173"/>
                  <a:pt x="3908860" y="236151"/>
                  <a:pt x="3926695" y="229824"/>
                </a:cubicBezTo>
                <a:cubicBezTo>
                  <a:pt x="3944530" y="223496"/>
                  <a:pt x="3965424" y="217551"/>
                  <a:pt x="3989374" y="211988"/>
                </a:cubicBezTo>
                <a:close/>
                <a:moveTo>
                  <a:pt x="1280750" y="210969"/>
                </a:moveTo>
                <a:cubicBezTo>
                  <a:pt x="1297439" y="214472"/>
                  <a:pt x="1313491" y="221224"/>
                  <a:pt x="1328906" y="231225"/>
                </a:cubicBezTo>
                <a:cubicBezTo>
                  <a:pt x="1344321" y="241226"/>
                  <a:pt x="1359863" y="251800"/>
                  <a:pt x="1375533" y="262947"/>
                </a:cubicBezTo>
                <a:cubicBezTo>
                  <a:pt x="1357486" y="312058"/>
                  <a:pt x="1335743" y="359577"/>
                  <a:pt x="1310306" y="405504"/>
                </a:cubicBezTo>
                <a:cubicBezTo>
                  <a:pt x="1284869" y="451430"/>
                  <a:pt x="1260069" y="497676"/>
                  <a:pt x="1235906" y="544239"/>
                </a:cubicBezTo>
                <a:cubicBezTo>
                  <a:pt x="1253657" y="585006"/>
                  <a:pt x="1272172" y="625518"/>
                  <a:pt x="1291451" y="665776"/>
                </a:cubicBezTo>
                <a:cubicBezTo>
                  <a:pt x="1310731" y="706033"/>
                  <a:pt x="1331284" y="746036"/>
                  <a:pt x="1353112" y="785784"/>
                </a:cubicBezTo>
                <a:cubicBezTo>
                  <a:pt x="1338610" y="795402"/>
                  <a:pt x="1324044" y="805466"/>
                  <a:pt x="1309414" y="815977"/>
                </a:cubicBezTo>
                <a:cubicBezTo>
                  <a:pt x="1294785" y="826487"/>
                  <a:pt x="1278436" y="834768"/>
                  <a:pt x="1260367" y="840819"/>
                </a:cubicBezTo>
                <a:cubicBezTo>
                  <a:pt x="1243954" y="809925"/>
                  <a:pt x="1228878" y="777184"/>
                  <a:pt x="1215141" y="742596"/>
                </a:cubicBezTo>
                <a:cubicBezTo>
                  <a:pt x="1201403" y="708008"/>
                  <a:pt x="1186583" y="676541"/>
                  <a:pt x="1170679" y="648195"/>
                </a:cubicBezTo>
                <a:cubicBezTo>
                  <a:pt x="1157897" y="676137"/>
                  <a:pt x="1142949" y="707392"/>
                  <a:pt x="1125836" y="741959"/>
                </a:cubicBezTo>
                <a:cubicBezTo>
                  <a:pt x="1108722" y="776526"/>
                  <a:pt x="1092755" y="808800"/>
                  <a:pt x="1077934" y="838781"/>
                </a:cubicBezTo>
                <a:cubicBezTo>
                  <a:pt x="1062371" y="832220"/>
                  <a:pt x="1047126" y="824194"/>
                  <a:pt x="1032199" y="814703"/>
                </a:cubicBezTo>
                <a:cubicBezTo>
                  <a:pt x="1017272" y="805212"/>
                  <a:pt x="1001263" y="793873"/>
                  <a:pt x="984170" y="780688"/>
                </a:cubicBezTo>
                <a:lnTo>
                  <a:pt x="1099337" y="544239"/>
                </a:lnTo>
                <a:cubicBezTo>
                  <a:pt x="1081310" y="499417"/>
                  <a:pt x="1062583" y="455295"/>
                  <a:pt x="1043155" y="411874"/>
                </a:cubicBezTo>
                <a:cubicBezTo>
                  <a:pt x="1023727" y="368453"/>
                  <a:pt x="1001687" y="325605"/>
                  <a:pt x="977036" y="283330"/>
                </a:cubicBezTo>
                <a:cubicBezTo>
                  <a:pt x="994553" y="273308"/>
                  <a:pt x="1012771" y="265070"/>
                  <a:pt x="1031689" y="258615"/>
                </a:cubicBezTo>
                <a:cubicBezTo>
                  <a:pt x="1050608" y="252161"/>
                  <a:pt x="1069080" y="246470"/>
                  <a:pt x="1087107" y="241544"/>
                </a:cubicBezTo>
                <a:cubicBezTo>
                  <a:pt x="1102182" y="273436"/>
                  <a:pt x="1117385" y="305200"/>
                  <a:pt x="1132715" y="336837"/>
                </a:cubicBezTo>
                <a:cubicBezTo>
                  <a:pt x="1148045" y="368474"/>
                  <a:pt x="1161719" y="401257"/>
                  <a:pt x="1173737" y="435187"/>
                </a:cubicBezTo>
                <a:cubicBezTo>
                  <a:pt x="1193483" y="400939"/>
                  <a:pt x="1211319" y="363442"/>
                  <a:pt x="1227243" y="322696"/>
                </a:cubicBezTo>
                <a:cubicBezTo>
                  <a:pt x="1243168" y="281950"/>
                  <a:pt x="1261004" y="244708"/>
                  <a:pt x="1280750" y="210969"/>
                </a:cubicBezTo>
                <a:close/>
                <a:moveTo>
                  <a:pt x="2562539" y="51978"/>
                </a:moveTo>
                <a:lnTo>
                  <a:pt x="2682802" y="54016"/>
                </a:lnTo>
                <a:lnTo>
                  <a:pt x="2682802" y="218103"/>
                </a:lnTo>
                <a:cubicBezTo>
                  <a:pt x="2683443" y="218776"/>
                  <a:pt x="2690087" y="219242"/>
                  <a:pt x="2702732" y="219500"/>
                </a:cubicBezTo>
                <a:cubicBezTo>
                  <a:pt x="2715377" y="219758"/>
                  <a:pt x="2730174" y="219846"/>
                  <a:pt x="2747122" y="219764"/>
                </a:cubicBezTo>
                <a:cubicBezTo>
                  <a:pt x="2764071" y="219682"/>
                  <a:pt x="2779321" y="219468"/>
                  <a:pt x="2792872" y="219122"/>
                </a:cubicBezTo>
                <a:cubicBezTo>
                  <a:pt x="2794656" y="234898"/>
                  <a:pt x="2795675" y="254050"/>
                  <a:pt x="2795930" y="276578"/>
                </a:cubicBezTo>
                <a:cubicBezTo>
                  <a:pt x="2796185" y="299106"/>
                  <a:pt x="2797204" y="319023"/>
                  <a:pt x="2798988" y="336327"/>
                </a:cubicBezTo>
                <a:cubicBezTo>
                  <a:pt x="2782192" y="335372"/>
                  <a:pt x="2763550" y="334990"/>
                  <a:pt x="2743060" y="335181"/>
                </a:cubicBezTo>
                <a:cubicBezTo>
                  <a:pt x="2722570" y="335372"/>
                  <a:pt x="2703164" y="335754"/>
                  <a:pt x="2684840" y="336327"/>
                </a:cubicBezTo>
                <a:lnTo>
                  <a:pt x="2684840" y="366903"/>
                </a:lnTo>
                <a:lnTo>
                  <a:pt x="2690955" y="667559"/>
                </a:lnTo>
                <a:cubicBezTo>
                  <a:pt x="2696183" y="694983"/>
                  <a:pt x="2704638" y="713290"/>
                  <a:pt x="2716321" y="722482"/>
                </a:cubicBezTo>
                <a:cubicBezTo>
                  <a:pt x="2728004" y="731673"/>
                  <a:pt x="2742121" y="736391"/>
                  <a:pt x="2758673" y="736637"/>
                </a:cubicBezTo>
                <a:cubicBezTo>
                  <a:pt x="2775226" y="736882"/>
                  <a:pt x="2793420" y="737297"/>
                  <a:pt x="2813256" y="737882"/>
                </a:cubicBezTo>
                <a:lnTo>
                  <a:pt x="2810198" y="843877"/>
                </a:lnTo>
                <a:cubicBezTo>
                  <a:pt x="2798435" y="846446"/>
                  <a:pt x="2786545" y="848442"/>
                  <a:pt x="2774527" y="849864"/>
                </a:cubicBezTo>
                <a:cubicBezTo>
                  <a:pt x="2762510" y="851287"/>
                  <a:pt x="2750619" y="852009"/>
                  <a:pt x="2738856" y="852030"/>
                </a:cubicBezTo>
                <a:cubicBezTo>
                  <a:pt x="2716328" y="852094"/>
                  <a:pt x="2694118" y="849418"/>
                  <a:pt x="2672228" y="844004"/>
                </a:cubicBezTo>
                <a:cubicBezTo>
                  <a:pt x="2650336" y="838590"/>
                  <a:pt x="2629401" y="830054"/>
                  <a:pt x="2609421" y="818397"/>
                </a:cubicBezTo>
                <a:cubicBezTo>
                  <a:pt x="2599760" y="810138"/>
                  <a:pt x="2592838" y="801432"/>
                  <a:pt x="2588655" y="792281"/>
                </a:cubicBezTo>
                <a:cubicBezTo>
                  <a:pt x="2584472" y="783130"/>
                  <a:pt x="2579843" y="774169"/>
                  <a:pt x="2574769" y="765400"/>
                </a:cubicBezTo>
                <a:cubicBezTo>
                  <a:pt x="2566849" y="696967"/>
                  <a:pt x="2562560" y="626686"/>
                  <a:pt x="2561902" y="554558"/>
                </a:cubicBezTo>
                <a:cubicBezTo>
                  <a:pt x="2561244" y="482430"/>
                  <a:pt x="2559757" y="412405"/>
                  <a:pt x="2557443" y="344481"/>
                </a:cubicBezTo>
                <a:cubicBezTo>
                  <a:pt x="2545914" y="344523"/>
                  <a:pt x="2535084" y="344438"/>
                  <a:pt x="2524957" y="344226"/>
                </a:cubicBezTo>
                <a:cubicBezTo>
                  <a:pt x="2514828" y="344014"/>
                  <a:pt x="2504255" y="343419"/>
                  <a:pt x="2493235" y="342442"/>
                </a:cubicBezTo>
                <a:cubicBezTo>
                  <a:pt x="2493213" y="321677"/>
                  <a:pt x="2493001" y="301803"/>
                  <a:pt x="2492598" y="282821"/>
                </a:cubicBezTo>
                <a:cubicBezTo>
                  <a:pt x="2492194" y="263839"/>
                  <a:pt x="2491728" y="244984"/>
                  <a:pt x="2491196" y="226256"/>
                </a:cubicBezTo>
                <a:lnTo>
                  <a:pt x="2564577" y="225237"/>
                </a:lnTo>
                <a:close/>
                <a:moveTo>
                  <a:pt x="1495739" y="51978"/>
                </a:moveTo>
                <a:lnTo>
                  <a:pt x="1616002" y="54016"/>
                </a:lnTo>
                <a:lnTo>
                  <a:pt x="1616002" y="218103"/>
                </a:lnTo>
                <a:cubicBezTo>
                  <a:pt x="1616643" y="218776"/>
                  <a:pt x="1623286" y="219242"/>
                  <a:pt x="1635932" y="219500"/>
                </a:cubicBezTo>
                <a:cubicBezTo>
                  <a:pt x="1648578" y="219758"/>
                  <a:pt x="1663374" y="219846"/>
                  <a:pt x="1680323" y="219764"/>
                </a:cubicBezTo>
                <a:cubicBezTo>
                  <a:pt x="1697271" y="219682"/>
                  <a:pt x="1712521" y="219468"/>
                  <a:pt x="1726072" y="219122"/>
                </a:cubicBezTo>
                <a:cubicBezTo>
                  <a:pt x="1727856" y="234898"/>
                  <a:pt x="1728875" y="254050"/>
                  <a:pt x="1729130" y="276578"/>
                </a:cubicBezTo>
                <a:cubicBezTo>
                  <a:pt x="1729385" y="299106"/>
                  <a:pt x="1730404" y="319023"/>
                  <a:pt x="1732188" y="336327"/>
                </a:cubicBezTo>
                <a:cubicBezTo>
                  <a:pt x="1715392" y="335372"/>
                  <a:pt x="1696750" y="334990"/>
                  <a:pt x="1676260" y="335181"/>
                </a:cubicBezTo>
                <a:cubicBezTo>
                  <a:pt x="1655770" y="335372"/>
                  <a:pt x="1636364" y="335754"/>
                  <a:pt x="1618040" y="336327"/>
                </a:cubicBezTo>
                <a:lnTo>
                  <a:pt x="1618040" y="366903"/>
                </a:lnTo>
                <a:lnTo>
                  <a:pt x="1624155" y="667559"/>
                </a:lnTo>
                <a:cubicBezTo>
                  <a:pt x="1629383" y="694983"/>
                  <a:pt x="1637838" y="713290"/>
                  <a:pt x="1649521" y="722482"/>
                </a:cubicBezTo>
                <a:cubicBezTo>
                  <a:pt x="1661204" y="731673"/>
                  <a:pt x="1675321" y="736391"/>
                  <a:pt x="1691874" y="736637"/>
                </a:cubicBezTo>
                <a:cubicBezTo>
                  <a:pt x="1708426" y="736882"/>
                  <a:pt x="1726620" y="737297"/>
                  <a:pt x="1746456" y="737882"/>
                </a:cubicBezTo>
                <a:lnTo>
                  <a:pt x="1743398" y="843877"/>
                </a:lnTo>
                <a:cubicBezTo>
                  <a:pt x="1731636" y="846446"/>
                  <a:pt x="1719745" y="848442"/>
                  <a:pt x="1707727" y="849864"/>
                </a:cubicBezTo>
                <a:cubicBezTo>
                  <a:pt x="1695710" y="851287"/>
                  <a:pt x="1683819" y="852009"/>
                  <a:pt x="1672056" y="852030"/>
                </a:cubicBezTo>
                <a:cubicBezTo>
                  <a:pt x="1649528" y="852094"/>
                  <a:pt x="1627318" y="849418"/>
                  <a:pt x="1605428" y="844004"/>
                </a:cubicBezTo>
                <a:cubicBezTo>
                  <a:pt x="1583536" y="838590"/>
                  <a:pt x="1562601" y="830054"/>
                  <a:pt x="1542621" y="818397"/>
                </a:cubicBezTo>
                <a:cubicBezTo>
                  <a:pt x="1532960" y="810138"/>
                  <a:pt x="1526038" y="801432"/>
                  <a:pt x="1521855" y="792281"/>
                </a:cubicBezTo>
                <a:cubicBezTo>
                  <a:pt x="1517673" y="783130"/>
                  <a:pt x="1513044" y="774169"/>
                  <a:pt x="1507969" y="765400"/>
                </a:cubicBezTo>
                <a:cubicBezTo>
                  <a:pt x="1500049" y="696967"/>
                  <a:pt x="1495760" y="626686"/>
                  <a:pt x="1495102" y="554558"/>
                </a:cubicBezTo>
                <a:cubicBezTo>
                  <a:pt x="1494444" y="482430"/>
                  <a:pt x="1492957" y="412405"/>
                  <a:pt x="1490643" y="344481"/>
                </a:cubicBezTo>
                <a:cubicBezTo>
                  <a:pt x="1479114" y="344523"/>
                  <a:pt x="1468285" y="344438"/>
                  <a:pt x="1458157" y="344226"/>
                </a:cubicBezTo>
                <a:cubicBezTo>
                  <a:pt x="1448029" y="344014"/>
                  <a:pt x="1437455" y="343419"/>
                  <a:pt x="1426435" y="342442"/>
                </a:cubicBezTo>
                <a:cubicBezTo>
                  <a:pt x="1426414" y="321677"/>
                  <a:pt x="1426202" y="301803"/>
                  <a:pt x="1425798" y="282821"/>
                </a:cubicBezTo>
                <a:cubicBezTo>
                  <a:pt x="1425395" y="263839"/>
                  <a:pt x="1424928" y="244984"/>
                  <a:pt x="1424397" y="226256"/>
                </a:cubicBezTo>
                <a:lnTo>
                  <a:pt x="1497777" y="225237"/>
                </a:lnTo>
                <a:close/>
                <a:moveTo>
                  <a:pt x="0" y="19364"/>
                </a:moveTo>
                <a:lnTo>
                  <a:pt x="85610" y="19364"/>
                </a:lnTo>
                <a:cubicBezTo>
                  <a:pt x="127503" y="102172"/>
                  <a:pt x="169331" y="185489"/>
                  <a:pt x="211096" y="269317"/>
                </a:cubicBezTo>
                <a:cubicBezTo>
                  <a:pt x="252861" y="353144"/>
                  <a:pt x="293926" y="439009"/>
                  <a:pt x="334289" y="526913"/>
                </a:cubicBezTo>
                <a:lnTo>
                  <a:pt x="326136" y="21402"/>
                </a:lnTo>
                <a:lnTo>
                  <a:pt x="461686" y="21402"/>
                </a:lnTo>
                <a:cubicBezTo>
                  <a:pt x="462535" y="65397"/>
                  <a:pt x="462875" y="109901"/>
                  <a:pt x="462705" y="154914"/>
                </a:cubicBezTo>
                <a:cubicBezTo>
                  <a:pt x="462429" y="265006"/>
                  <a:pt x="460433" y="376309"/>
                  <a:pt x="456717" y="488822"/>
                </a:cubicBezTo>
                <a:cubicBezTo>
                  <a:pt x="453002" y="601334"/>
                  <a:pt x="449222" y="714930"/>
                  <a:pt x="445379" y="829608"/>
                </a:cubicBezTo>
                <a:cubicBezTo>
                  <a:pt x="430091" y="829608"/>
                  <a:pt x="413275" y="829608"/>
                  <a:pt x="394930" y="829608"/>
                </a:cubicBezTo>
                <a:cubicBezTo>
                  <a:pt x="376585" y="829608"/>
                  <a:pt x="359768" y="829608"/>
                  <a:pt x="344481" y="829608"/>
                </a:cubicBezTo>
                <a:cubicBezTo>
                  <a:pt x="306134" y="755973"/>
                  <a:pt x="269444" y="680554"/>
                  <a:pt x="234410" y="603351"/>
                </a:cubicBezTo>
                <a:cubicBezTo>
                  <a:pt x="199376" y="526149"/>
                  <a:pt x="160647" y="451749"/>
                  <a:pt x="118224" y="380152"/>
                </a:cubicBezTo>
                <a:cubicBezTo>
                  <a:pt x="120177" y="454743"/>
                  <a:pt x="121876" y="529780"/>
                  <a:pt x="123320" y="605262"/>
                </a:cubicBezTo>
                <a:cubicBezTo>
                  <a:pt x="124764" y="680745"/>
                  <a:pt x="126462" y="755527"/>
                  <a:pt x="128416" y="829608"/>
                </a:cubicBezTo>
                <a:lnTo>
                  <a:pt x="0" y="829608"/>
                </a:lnTo>
                <a:close/>
                <a:moveTo>
                  <a:pt x="2381259" y="0"/>
                </a:moveTo>
                <a:lnTo>
                  <a:pt x="2400623" y="121281"/>
                </a:lnTo>
                <a:cubicBezTo>
                  <a:pt x="2383170" y="123575"/>
                  <a:pt x="2366863" y="126632"/>
                  <a:pt x="2351703" y="130454"/>
                </a:cubicBezTo>
                <a:cubicBezTo>
                  <a:pt x="2336543" y="134276"/>
                  <a:pt x="2323294" y="140391"/>
                  <a:pt x="2311955" y="148799"/>
                </a:cubicBezTo>
                <a:cubicBezTo>
                  <a:pt x="2298132" y="158864"/>
                  <a:pt x="2287559" y="172368"/>
                  <a:pt x="2280233" y="189311"/>
                </a:cubicBezTo>
                <a:cubicBezTo>
                  <a:pt x="2272908" y="206255"/>
                  <a:pt x="2269214" y="224346"/>
                  <a:pt x="2269150" y="243582"/>
                </a:cubicBezTo>
                <a:cubicBezTo>
                  <a:pt x="2269107" y="255897"/>
                  <a:pt x="2270721" y="267958"/>
                  <a:pt x="2273991" y="279763"/>
                </a:cubicBezTo>
                <a:cubicBezTo>
                  <a:pt x="2277260" y="291569"/>
                  <a:pt x="2282441" y="302610"/>
                  <a:pt x="2289533" y="312886"/>
                </a:cubicBezTo>
                <a:cubicBezTo>
                  <a:pt x="2305337" y="335516"/>
                  <a:pt x="2323783" y="362505"/>
                  <a:pt x="2344871" y="393854"/>
                </a:cubicBezTo>
                <a:cubicBezTo>
                  <a:pt x="2365958" y="425203"/>
                  <a:pt x="2384556" y="459666"/>
                  <a:pt x="2400661" y="497244"/>
                </a:cubicBezTo>
                <a:cubicBezTo>
                  <a:pt x="2416766" y="534821"/>
                  <a:pt x="2425247" y="574267"/>
                  <a:pt x="2426102" y="615581"/>
                </a:cubicBezTo>
                <a:cubicBezTo>
                  <a:pt x="2426294" y="640042"/>
                  <a:pt x="2422344" y="664757"/>
                  <a:pt x="2414255" y="689726"/>
                </a:cubicBezTo>
                <a:cubicBezTo>
                  <a:pt x="2406165" y="714696"/>
                  <a:pt x="2392788" y="739921"/>
                  <a:pt x="2374125" y="765400"/>
                </a:cubicBezTo>
                <a:cubicBezTo>
                  <a:pt x="2347074" y="790986"/>
                  <a:pt x="2310724" y="808864"/>
                  <a:pt x="2265073" y="819034"/>
                </a:cubicBezTo>
                <a:cubicBezTo>
                  <a:pt x="2219422" y="829205"/>
                  <a:pt x="2167784" y="834088"/>
                  <a:pt x="2110158" y="833685"/>
                </a:cubicBezTo>
                <a:lnTo>
                  <a:pt x="2108120" y="703230"/>
                </a:lnTo>
                <a:cubicBezTo>
                  <a:pt x="2112027" y="703230"/>
                  <a:pt x="2116443" y="703230"/>
                  <a:pt x="2121370" y="703230"/>
                </a:cubicBezTo>
                <a:cubicBezTo>
                  <a:pt x="2125998" y="703230"/>
                  <a:pt x="2131009" y="703230"/>
                  <a:pt x="2136402" y="703230"/>
                </a:cubicBezTo>
                <a:cubicBezTo>
                  <a:pt x="2141795" y="703230"/>
                  <a:pt x="2147316" y="703230"/>
                  <a:pt x="2152964" y="703230"/>
                </a:cubicBezTo>
                <a:cubicBezTo>
                  <a:pt x="2176702" y="704080"/>
                  <a:pt x="2201332" y="701107"/>
                  <a:pt x="2226854" y="694313"/>
                </a:cubicBezTo>
                <a:cubicBezTo>
                  <a:pt x="2252376" y="687518"/>
                  <a:pt x="2273948" y="671806"/>
                  <a:pt x="2291572" y="647176"/>
                </a:cubicBezTo>
                <a:cubicBezTo>
                  <a:pt x="2294459" y="631888"/>
                  <a:pt x="2295818" y="617620"/>
                  <a:pt x="2295648" y="604370"/>
                </a:cubicBezTo>
                <a:cubicBezTo>
                  <a:pt x="2294918" y="570212"/>
                  <a:pt x="2287396" y="539095"/>
                  <a:pt x="2273083" y="511020"/>
                </a:cubicBezTo>
                <a:cubicBezTo>
                  <a:pt x="2258770" y="482945"/>
                  <a:pt x="2242044" y="456479"/>
                  <a:pt x="2222905" y="431620"/>
                </a:cubicBezTo>
                <a:cubicBezTo>
                  <a:pt x="2203766" y="406762"/>
                  <a:pt x="2186594" y="382079"/>
                  <a:pt x="2171388" y="357571"/>
                </a:cubicBezTo>
                <a:cubicBezTo>
                  <a:pt x="2156183" y="333063"/>
                  <a:pt x="2147324" y="307297"/>
                  <a:pt x="2144810" y="280273"/>
                </a:cubicBezTo>
                <a:cubicBezTo>
                  <a:pt x="2143961" y="268213"/>
                  <a:pt x="2143621" y="255643"/>
                  <a:pt x="2143791" y="242563"/>
                </a:cubicBezTo>
                <a:cubicBezTo>
                  <a:pt x="2143090" y="206489"/>
                  <a:pt x="2148059" y="170605"/>
                  <a:pt x="2158697" y="134913"/>
                </a:cubicBezTo>
                <a:cubicBezTo>
                  <a:pt x="2169334" y="99221"/>
                  <a:pt x="2189845" y="69197"/>
                  <a:pt x="2220230" y="44843"/>
                </a:cubicBezTo>
                <a:cubicBezTo>
                  <a:pt x="2236685" y="33038"/>
                  <a:pt x="2259319" y="23271"/>
                  <a:pt x="2288132" y="15542"/>
                </a:cubicBezTo>
                <a:cubicBezTo>
                  <a:pt x="2316945" y="7813"/>
                  <a:pt x="2347987" y="2632"/>
                  <a:pt x="238125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000" dirty="0">
              <a:solidFill>
                <a:schemeClr val="bg1"/>
              </a:solidFill>
              <a:latin typeface="Arial" panose="020B0604020202020204" pitchFamily="34" charset="0"/>
              <a:cs typeface="PraterSansPro" panose="020B0504020101020102" pitchFamily="34" charset="0"/>
            </a:endParaRPr>
          </a:p>
        </p:txBody>
      </p:sp>
      <p:sp>
        <p:nvSpPr>
          <p:cNvPr id="2" name="Title 1" hidden="1">
            <a:extLst>
              <a:ext uri="{FF2B5EF4-FFF2-40B4-BE49-F238E27FC236}">
                <a16:creationId xmlns:a16="http://schemas.microsoft.com/office/drawing/2014/main" id="{2D125281-8441-492E-B9C4-7ADBB824E6B7}"/>
              </a:ext>
            </a:extLst>
          </p:cNvPr>
          <p:cNvSpPr>
            <a:spLocks noGrp="1"/>
          </p:cNvSpPr>
          <p:nvPr>
            <p:ph type="title"/>
          </p:nvPr>
        </p:nvSpPr>
        <p:spPr/>
        <p:txBody>
          <a:bodyPr/>
          <a:lstStyle/>
          <a:p>
            <a:r>
              <a:rPr lang="en-AU" dirty="0"/>
              <a:t>Next Steps</a:t>
            </a:r>
          </a:p>
        </p:txBody>
      </p:sp>
    </p:spTree>
    <p:extLst>
      <p:ext uri="{BB962C8B-B14F-4D97-AF65-F5344CB8AC3E}">
        <p14:creationId xmlns:p14="http://schemas.microsoft.com/office/powerpoint/2010/main" val="160299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8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8" decel="800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12" decel="800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3" decel="800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6" decel="800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1+#ppt_w/2"/>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descr="background graphic element" title="background graphic element">
            <a:extLst>
              <a:ext uri="{FF2B5EF4-FFF2-40B4-BE49-F238E27FC236}">
                <a16:creationId xmlns:a16="http://schemas.microsoft.com/office/drawing/2014/main" id="{BB4B6E2F-6C03-41D8-AA36-917549CF99F7}"/>
              </a:ext>
              <a:ext uri="{C183D7F6-B498-43B3-948B-1728B52AA6E4}">
                <adec:decorative xmlns="" xmlns:adec="http://schemas.microsoft.com/office/drawing/2017/decorative" val="1"/>
              </a:ext>
            </a:extLst>
          </p:cNvPr>
          <p:cNvGrpSpPr/>
          <p:nvPr/>
        </p:nvGrpSpPr>
        <p:grpSpPr>
          <a:xfrm rot="10800000">
            <a:off x="-123283" y="-419386"/>
            <a:ext cx="22213039" cy="6767488"/>
            <a:chOff x="-899191" y="5264926"/>
            <a:chExt cx="20541762" cy="6258312"/>
          </a:xfrm>
        </p:grpSpPr>
        <p:pic>
          <p:nvPicPr>
            <p:cNvPr id="14" name="Picture 13" descr="Background pattern&#10;&#10;Description automatically generated">
              <a:extLst>
                <a:ext uri="{FF2B5EF4-FFF2-40B4-BE49-F238E27FC236}">
                  <a16:creationId xmlns:a16="http://schemas.microsoft.com/office/drawing/2014/main" id="{5E7814FA-E51E-4688-8027-414AB69609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5" name="Picture 14" descr="Background pattern&#10;&#10;Description automatically generated">
              <a:extLst>
                <a:ext uri="{FF2B5EF4-FFF2-40B4-BE49-F238E27FC236}">
                  <a16:creationId xmlns:a16="http://schemas.microsoft.com/office/drawing/2014/main" id="{A07D3806-8E5E-4E48-80C7-07AD7D3FB5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6" name="Picture 15" descr="Background pattern&#10;&#10;Description automatically generated">
              <a:extLst>
                <a:ext uri="{FF2B5EF4-FFF2-40B4-BE49-F238E27FC236}">
                  <a16:creationId xmlns:a16="http://schemas.microsoft.com/office/drawing/2014/main" id="{26C03BE8-D125-4E66-AAE5-615289E8D8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sp>
        <p:nvSpPr>
          <p:cNvPr id="17" name="TextBox 16" descr="Subhead">
            <a:extLst>
              <a:ext uri="{FF2B5EF4-FFF2-40B4-BE49-F238E27FC236}">
                <a16:creationId xmlns:a16="http://schemas.microsoft.com/office/drawing/2014/main" id="{E2EC2839-D8CB-3547-985E-B943F9F0525D}"/>
              </a:ext>
            </a:extLst>
          </p:cNvPr>
          <p:cNvSpPr txBox="1"/>
          <p:nvPr/>
        </p:nvSpPr>
        <p:spPr>
          <a:xfrm>
            <a:off x="9159597" y="7476292"/>
            <a:ext cx="8406509" cy="1384995"/>
          </a:xfrm>
          <a:prstGeom prst="rect">
            <a:avLst/>
          </a:prstGeom>
          <a:noFill/>
        </p:spPr>
        <p:txBody>
          <a:bodyPr wrap="square" rtlCol="0">
            <a:spAutoFit/>
          </a:bodyPr>
          <a:lstStyle/>
          <a:p>
            <a:pPr lvl="0" algn="ctr">
              <a:buClr>
                <a:schemeClr val="dk1"/>
              </a:buClr>
              <a:buSzPts val="1100"/>
            </a:pPr>
            <a:r>
              <a:rPr lang="en-US" sz="2800" b="1" dirty="0">
                <a:solidFill>
                  <a:srgbClr val="00A9C1"/>
                </a:solidFill>
                <a:latin typeface="Arial" panose="020B0604020202020204" pitchFamily="34" charset="0"/>
                <a:cs typeface="Arial" panose="020B0604020202020204" pitchFamily="34" charset="0"/>
                <a:sym typeface="Calibri"/>
              </a:rPr>
              <a:t>Artificial Intelligence, robots, cyborgs and more. Let’s use our amazing new tools </a:t>
            </a:r>
            <a:br>
              <a:rPr lang="en-US" sz="2800" b="1" dirty="0">
                <a:solidFill>
                  <a:srgbClr val="00A9C1"/>
                </a:solidFill>
                <a:latin typeface="Arial" panose="020B0604020202020204" pitchFamily="34" charset="0"/>
                <a:cs typeface="Arial" panose="020B0604020202020204" pitchFamily="34" charset="0"/>
                <a:sym typeface="Calibri"/>
              </a:rPr>
            </a:br>
            <a:r>
              <a:rPr lang="en-US" sz="2800" b="1" dirty="0">
                <a:solidFill>
                  <a:srgbClr val="00A9C1"/>
                </a:solidFill>
                <a:latin typeface="Arial" panose="020B0604020202020204" pitchFamily="34" charset="0"/>
                <a:cs typeface="Arial" panose="020B0604020202020204" pitchFamily="34" charset="0"/>
                <a:sym typeface="Calibri"/>
              </a:rPr>
              <a:t>to lead more efficient &amp; connected lives.</a:t>
            </a:r>
          </a:p>
        </p:txBody>
      </p:sp>
      <p:pic>
        <p:nvPicPr>
          <p:cNvPr id="18" name="Google Shape;1695;p133" descr="Young child at school playing with a robot at their school desk." title="Young child playing with a robot">
            <a:extLst>
              <a:ext uri="{FF2B5EF4-FFF2-40B4-BE49-F238E27FC236}">
                <a16:creationId xmlns:a16="http://schemas.microsoft.com/office/drawing/2014/main" id="{08624D2F-0FA8-0C4D-BD7B-DCFE3559E725}"/>
              </a:ext>
              <a:ext uri="{C183D7F6-B498-43B3-948B-1728B52AA6E4}">
                <adec:decorative xmlns=""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253969" y="1472016"/>
            <a:ext cx="8179789" cy="5633178"/>
          </a:xfrm>
          <a:prstGeom prst="rect">
            <a:avLst/>
          </a:prstGeom>
          <a:noFill/>
          <a:ln>
            <a:noFill/>
          </a:ln>
        </p:spPr>
      </p:pic>
      <p:sp>
        <p:nvSpPr>
          <p:cNvPr id="12" name="TextBox 11" descr="Body copy">
            <a:extLst>
              <a:ext uri="{FF2B5EF4-FFF2-40B4-BE49-F238E27FC236}">
                <a16:creationId xmlns:a16="http://schemas.microsoft.com/office/drawing/2014/main" id="{1FDEC8CD-72BE-BF49-80D3-B3CC8A47C499}"/>
              </a:ext>
            </a:extLst>
          </p:cNvPr>
          <p:cNvSpPr txBox="1"/>
          <p:nvPr/>
        </p:nvSpPr>
        <p:spPr>
          <a:xfrm>
            <a:off x="1149864" y="1686727"/>
            <a:ext cx="7371284" cy="6863417"/>
          </a:xfrm>
          <a:prstGeom prst="rect">
            <a:avLst/>
          </a:prstGeom>
          <a:noFill/>
        </p:spPr>
        <p:txBody>
          <a:bodyPr wrap="square" rtlCol="0">
            <a:spAutoFit/>
          </a:bodyPr>
          <a:lstStyle/>
          <a:p>
            <a:r>
              <a:rPr lang="en-AU" sz="2000" dirty="0">
                <a:latin typeface="Arial" panose="020B0604020202020204" pitchFamily="34" charset="0"/>
                <a:cs typeface="Arial" panose="020B0604020202020204" pitchFamily="34" charset="0"/>
              </a:rPr>
              <a:t>This READ ALOUD Interactive Slideshow is for primary classes taking part in </a:t>
            </a:r>
            <a:r>
              <a:rPr lang="en-AU" sz="2000" dirty="0">
                <a:solidFill>
                  <a:srgbClr val="7030A0"/>
                </a:solidFill>
                <a:latin typeface="Arial" panose="020B0604020202020204" pitchFamily="34" charset="0"/>
                <a:cs typeface="Arial" panose="020B0604020202020204" pitchFamily="34" charset="0"/>
              </a:rPr>
              <a:t>Australia Post Stamp </a:t>
            </a:r>
            <a:r>
              <a:rPr lang="en-AU" sz="2000" dirty="0">
                <a:latin typeface="Arial" panose="020B0604020202020204" pitchFamily="34" charset="0"/>
                <a:cs typeface="Arial" panose="020B0604020202020204" pitchFamily="34" charset="0"/>
              </a:rPr>
              <a:t>Collecting Month 2021. It introduces </a:t>
            </a:r>
            <a:r>
              <a:rPr lang="en-AU" sz="2000" dirty="0">
                <a:solidFill>
                  <a:srgbClr val="7030A0"/>
                </a:solidFill>
                <a:latin typeface="Arial" panose="020B0604020202020204" pitchFamily="34" charset="0"/>
                <a:cs typeface="Arial" panose="020B0604020202020204" pitchFamily="34" charset="0"/>
              </a:rPr>
              <a:t>Age of the machine! </a:t>
            </a:r>
            <a:r>
              <a:rPr lang="en-AU" sz="2000" dirty="0">
                <a:latin typeface="Arial" panose="020B0604020202020204" pitchFamily="34" charset="0"/>
                <a:cs typeface="Arial" panose="020B0604020202020204" pitchFamily="34" charset="0"/>
              </a:rPr>
              <a:t>unit, one of three innovation themes of this year’s </a:t>
            </a:r>
            <a:r>
              <a:rPr lang="en-AU" sz="2000" dirty="0">
                <a:solidFill>
                  <a:srgbClr val="7030A0"/>
                </a:solidFill>
                <a:latin typeface="Arial" panose="020B0604020202020204" pitchFamily="34" charset="0"/>
                <a:cs typeface="Arial" panose="020B0604020202020204" pitchFamily="34" charset="0"/>
              </a:rPr>
              <a:t>Full STEAM Ahead! </a:t>
            </a:r>
            <a:r>
              <a:rPr lang="en-AU" sz="2000" dirty="0">
                <a:latin typeface="Arial" panose="020B0604020202020204" pitchFamily="34" charset="0"/>
                <a:cs typeface="Arial" panose="020B0604020202020204" pitchFamily="34" charset="0"/>
              </a:rPr>
              <a:t>program.</a:t>
            </a:r>
          </a:p>
          <a:p>
            <a:br>
              <a:rPr lang="en-AU" sz="2000" dirty="0">
                <a:latin typeface="Arial" panose="020B0604020202020204" pitchFamily="34" charset="0"/>
                <a:cs typeface="Arial" panose="020B0604020202020204" pitchFamily="34" charset="0"/>
              </a:rPr>
            </a:br>
            <a:r>
              <a:rPr lang="en-AU" sz="2000" dirty="0">
                <a:latin typeface="Arial" panose="020B0604020202020204" pitchFamily="34" charset="0"/>
                <a:cs typeface="Arial" panose="020B0604020202020204" pitchFamily="34" charset="0"/>
              </a:rPr>
              <a:t>The slideshow introduces students to robotics, artificial intelligence and much more. It features background information, quizzes and thought-provoking discussion questions intended to extend your students’ thinking about technology and STEAM-learning.</a:t>
            </a:r>
            <a:br>
              <a:rPr lang="en-AU" dirty="0"/>
            </a:br>
            <a:br>
              <a:rPr lang="en-AU" sz="2000" dirty="0">
                <a:latin typeface="Arial" panose="020B0604020202020204" pitchFamily="34" charset="0"/>
                <a:cs typeface="Arial" panose="020B0604020202020204" pitchFamily="34" charset="0"/>
              </a:rPr>
            </a:br>
            <a:r>
              <a:rPr lang="en-AU" sz="2000" dirty="0">
                <a:latin typeface="Arial" panose="020B0604020202020204" pitchFamily="34" charset="0"/>
                <a:cs typeface="Arial" panose="020B0604020202020204" pitchFamily="34" charset="0"/>
              </a:rPr>
              <a:t>Teachers should read through and discuss this slideshow with their class. Some of the topics discussed raise ethical issues. Teachers should use their discretion when introducing some of these themes.</a:t>
            </a:r>
          </a:p>
          <a:p>
            <a:br>
              <a:rPr lang="en-AU" sz="2000" dirty="0">
                <a:latin typeface="Arial" panose="020B0604020202020204" pitchFamily="34" charset="0"/>
                <a:cs typeface="Arial" panose="020B0604020202020204" pitchFamily="34" charset="0"/>
              </a:rPr>
            </a:br>
            <a:r>
              <a:rPr lang="en-AU" sz="2000" dirty="0">
                <a:latin typeface="Arial" panose="020B0604020202020204" pitchFamily="34" charset="0"/>
                <a:cs typeface="Arial" panose="020B0604020202020204" pitchFamily="34" charset="0"/>
              </a:rPr>
              <a:t>The content in this slideshow is linked to the Australian Curriculum. For more detail, please see the </a:t>
            </a:r>
            <a:r>
              <a:rPr lang="en-AU" sz="2000" dirty="0">
                <a:solidFill>
                  <a:srgbClr val="7030A0"/>
                </a:solidFill>
                <a:latin typeface="Arial" panose="020B0604020202020204" pitchFamily="34" charset="0"/>
                <a:cs typeface="Arial" panose="020B0604020202020204" pitchFamily="34" charset="0"/>
              </a:rPr>
              <a:t>Australia Post Stamp Collecting Month 2021 </a:t>
            </a:r>
            <a:r>
              <a:rPr lang="en-AU" sz="2000" dirty="0">
                <a:latin typeface="Arial" panose="020B0604020202020204" pitchFamily="34" charset="0"/>
                <a:cs typeface="Arial" panose="020B0604020202020204" pitchFamily="34" charset="0"/>
              </a:rPr>
              <a:t>Teacher Guides.</a:t>
            </a:r>
          </a:p>
          <a:p>
            <a:endParaRPr lang="en-US" sz="2000" u="none" strike="noStrike" dirty="0">
              <a:solidFill>
                <a:srgbClr val="000000"/>
              </a:solidFill>
              <a:latin typeface="Arial" panose="020B0604020202020204" pitchFamily="34" charset="0"/>
            </a:endParaRPr>
          </a:p>
          <a:p>
            <a:r>
              <a:rPr lang="en-US" sz="2000" u="none" strike="noStrike" dirty="0">
                <a:solidFill>
                  <a:srgbClr val="000000"/>
                </a:solidFill>
                <a:latin typeface="Arial" panose="020B0604020202020204" pitchFamily="34" charset="0"/>
              </a:rPr>
              <a:t>The Teacher Guides provide a range of complementary activities and investigations.</a:t>
            </a:r>
          </a:p>
        </p:txBody>
      </p:sp>
      <p:pic>
        <p:nvPicPr>
          <p:cNvPr id="52" name="Picture 51" descr="Who is this slideshow for?">
            <a:extLst>
              <a:ext uri="{FF2B5EF4-FFF2-40B4-BE49-F238E27FC236}">
                <a16:creationId xmlns:a16="http://schemas.microsoft.com/office/drawing/2014/main" id="{92B30935-C6F5-8A49-AB56-43978DDF8D78}"/>
              </a:ext>
            </a:extLst>
          </p:cNvPr>
          <p:cNvPicPr>
            <a:picLocks noChangeAspect="1"/>
          </p:cNvPicPr>
          <p:nvPr/>
        </p:nvPicPr>
        <p:blipFill>
          <a:blip r:embed="rId5"/>
          <a:stretch>
            <a:fillRect/>
          </a:stretch>
        </p:blipFill>
        <p:spPr>
          <a:xfrm>
            <a:off x="1121098" y="861844"/>
            <a:ext cx="5435600" cy="469900"/>
          </a:xfrm>
          <a:prstGeom prst="rect">
            <a:avLst/>
          </a:prstGeom>
        </p:spPr>
      </p:pic>
      <p:sp>
        <p:nvSpPr>
          <p:cNvPr id="2" name="Title 1" hidden="1">
            <a:extLst>
              <a:ext uri="{FF2B5EF4-FFF2-40B4-BE49-F238E27FC236}">
                <a16:creationId xmlns:a16="http://schemas.microsoft.com/office/drawing/2014/main" id="{90DFCE21-22D6-4AB3-8285-E81D2652AED1}"/>
              </a:ext>
            </a:extLst>
          </p:cNvPr>
          <p:cNvSpPr>
            <a:spLocks noGrp="1"/>
          </p:cNvSpPr>
          <p:nvPr>
            <p:ph type="title"/>
          </p:nvPr>
        </p:nvSpPr>
        <p:spPr/>
        <p:txBody>
          <a:bodyPr/>
          <a:lstStyle/>
          <a:p>
            <a:r>
              <a:rPr lang="en-AU" dirty="0"/>
              <a:t>Who is this slideshow for?</a:t>
            </a:r>
          </a:p>
        </p:txBody>
      </p:sp>
    </p:spTree>
    <p:extLst>
      <p:ext uri="{BB962C8B-B14F-4D97-AF65-F5344CB8AC3E}">
        <p14:creationId xmlns:p14="http://schemas.microsoft.com/office/powerpoint/2010/main" val="342911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descr="background graphic element" title="background graphic element">
            <a:extLst>
              <a:ext uri="{FF2B5EF4-FFF2-40B4-BE49-F238E27FC236}">
                <a16:creationId xmlns:a16="http://schemas.microsoft.com/office/drawing/2014/main" id="{41F41DA5-0BCE-4578-861A-0DC3C1F7365D}"/>
              </a:ext>
              <a:ext uri="{C183D7F6-B498-43B3-948B-1728B52AA6E4}">
                <adec:decorative xmlns="" xmlns:adec="http://schemas.microsoft.com/office/drawing/2017/decorative" val="1"/>
              </a:ext>
            </a:extLst>
          </p:cNvPr>
          <p:cNvGrpSpPr/>
          <p:nvPr/>
        </p:nvGrpSpPr>
        <p:grpSpPr>
          <a:xfrm rot="10800000">
            <a:off x="-1879395" y="4927672"/>
            <a:ext cx="22213039" cy="6767488"/>
            <a:chOff x="-899191" y="5264926"/>
            <a:chExt cx="20541762" cy="6258312"/>
          </a:xfrm>
        </p:grpSpPr>
        <p:pic>
          <p:nvPicPr>
            <p:cNvPr id="7" name="Picture 6" descr="Background pattern&#10;&#10;Description automatically generated">
              <a:extLst>
                <a:ext uri="{FF2B5EF4-FFF2-40B4-BE49-F238E27FC236}">
                  <a16:creationId xmlns:a16="http://schemas.microsoft.com/office/drawing/2014/main" id="{D4A3D547-07CA-4F21-A141-5CE47716EF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9" name="Picture 8" descr="Background pattern&#10;&#10;Description automatically generated">
              <a:extLst>
                <a:ext uri="{FF2B5EF4-FFF2-40B4-BE49-F238E27FC236}">
                  <a16:creationId xmlns:a16="http://schemas.microsoft.com/office/drawing/2014/main" id="{E83EECE5-8F31-43B0-8219-DBFA05DCC6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0" name="Picture 9" descr="Background pattern&#10;&#10;Description automatically generated">
              <a:extLst>
                <a:ext uri="{FF2B5EF4-FFF2-40B4-BE49-F238E27FC236}">
                  <a16:creationId xmlns:a16="http://schemas.microsoft.com/office/drawing/2014/main" id="{A6212DD1-43C5-409B-A0C6-58C714E339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7" name="Google Shape;1704;p134" title="Two old-style robot toys">
            <a:extLst>
              <a:ext uri="{FF2B5EF4-FFF2-40B4-BE49-F238E27FC236}">
                <a16:creationId xmlns:a16="http://schemas.microsoft.com/office/drawing/2014/main" id="{677BFBC3-783E-E94A-9E56-51029C4A1C2A}"/>
              </a:ext>
              <a:ext uri="{C183D7F6-B498-43B3-948B-1728B52AA6E4}">
                <adec:decorative xmlns="" xmlns:adec="http://schemas.microsoft.com/office/drawing/2017/decorative" val="1"/>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257858" y="5384031"/>
            <a:ext cx="5848051" cy="3884660"/>
          </a:xfrm>
          <a:prstGeom prst="rect">
            <a:avLst/>
          </a:prstGeom>
          <a:noFill/>
          <a:ln>
            <a:noFill/>
          </a:ln>
        </p:spPr>
      </p:pic>
      <p:pic>
        <p:nvPicPr>
          <p:cNvPr id="15" name="Google Shape;1705;p134" descr="Old cogs belonging to old mechanism." title="Two interconnected cogs">
            <a:extLst>
              <a:ext uri="{FF2B5EF4-FFF2-40B4-BE49-F238E27FC236}">
                <a16:creationId xmlns:a16="http://schemas.microsoft.com/office/drawing/2014/main" id="{D50E8261-C64D-D84A-BAFE-02E430D73EED}"/>
              </a:ext>
              <a:ext uri="{C183D7F6-B498-43B3-948B-1728B52AA6E4}">
                <adec:decorative xmlns="" xmlns:adec="http://schemas.microsoft.com/office/drawing/2017/decorative" val="1"/>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0247512" y="1007668"/>
            <a:ext cx="5814089" cy="3876059"/>
          </a:xfrm>
          <a:prstGeom prst="rect">
            <a:avLst/>
          </a:prstGeom>
          <a:noFill/>
          <a:ln>
            <a:noFill/>
          </a:ln>
        </p:spPr>
      </p:pic>
      <p:sp>
        <p:nvSpPr>
          <p:cNvPr id="27" name="TextBox 26" descr="Bodycopy">
            <a:extLst>
              <a:ext uri="{FF2B5EF4-FFF2-40B4-BE49-F238E27FC236}">
                <a16:creationId xmlns:a16="http://schemas.microsoft.com/office/drawing/2014/main" id="{37CBA177-6C3F-E44B-8F16-9BA1E374C7A8}"/>
              </a:ext>
            </a:extLst>
          </p:cNvPr>
          <p:cNvSpPr txBox="1"/>
          <p:nvPr/>
        </p:nvSpPr>
        <p:spPr>
          <a:xfrm>
            <a:off x="1126474" y="1789494"/>
            <a:ext cx="8546915" cy="7786747"/>
          </a:xfrm>
          <a:prstGeom prst="rect">
            <a:avLst/>
          </a:prstGeom>
          <a:noFill/>
        </p:spPr>
        <p:txBody>
          <a:bodyPr wrap="square" rtlCol="0">
            <a:spAutoFit/>
          </a:bodyPr>
          <a:lstStyle/>
          <a:p>
            <a:pPr lvl="0"/>
            <a:r>
              <a:rPr lang="en-US" sz="2400" b="1" dirty="0">
                <a:solidFill>
                  <a:srgbClr val="00A9C1"/>
                </a:solidFill>
                <a:latin typeface="Arial" panose="020B0604020202020204" pitchFamily="34" charset="0"/>
                <a:ea typeface="Calibri"/>
                <a:cs typeface="Arial" panose="020B0604020202020204" pitchFamily="34" charset="0"/>
                <a:sym typeface="Calibri"/>
              </a:rPr>
              <a:t>Who has seen, or heard of, the Star Wars movies, cartoons and TV shows?</a:t>
            </a:r>
          </a:p>
          <a:p>
            <a:pPr lvl="0"/>
            <a:endParaRPr lang="en-US" sz="2400" b="1" dirty="0">
              <a:solidFill>
                <a:srgbClr val="00A9C1"/>
              </a:solidFill>
              <a:latin typeface="Arial" panose="020B0604020202020204" pitchFamily="34" charset="0"/>
              <a:ea typeface="Calibri"/>
              <a:cs typeface="Arial" panose="020B0604020202020204" pitchFamily="34" charset="0"/>
              <a:sym typeface="Calibri"/>
            </a:endParaRPr>
          </a:p>
          <a:p>
            <a:pPr lvl="0"/>
            <a:r>
              <a:rPr lang="en-US" sz="2400" b="1" dirty="0">
                <a:solidFill>
                  <a:srgbClr val="00A9C1"/>
                </a:solidFill>
                <a:latin typeface="Arial" panose="020B0604020202020204" pitchFamily="34" charset="0"/>
                <a:ea typeface="Calibri"/>
                <a:cs typeface="Arial" panose="020B0604020202020204" pitchFamily="34" charset="0"/>
                <a:sym typeface="Calibri"/>
              </a:rPr>
              <a:t>The Star Wars productions feature lots of robots, including the famous R2-D2 and C-3PO, and the new </a:t>
            </a:r>
            <a:r>
              <a:rPr lang="en-US" sz="2400" b="1" dirty="0" err="1">
                <a:solidFill>
                  <a:srgbClr val="00A9C1"/>
                </a:solidFill>
                <a:latin typeface="Arial" panose="020B0604020202020204" pitchFamily="34" charset="0"/>
                <a:ea typeface="Calibri"/>
                <a:cs typeface="Arial" panose="020B0604020202020204" pitchFamily="34" charset="0"/>
                <a:sym typeface="Calibri"/>
              </a:rPr>
              <a:t>favourite</a:t>
            </a:r>
            <a:r>
              <a:rPr lang="en-US" sz="2400" b="1" dirty="0">
                <a:solidFill>
                  <a:srgbClr val="00A9C1"/>
                </a:solidFill>
                <a:latin typeface="Arial" panose="020B0604020202020204" pitchFamily="34" charset="0"/>
                <a:ea typeface="Calibri"/>
                <a:cs typeface="Arial" panose="020B0604020202020204" pitchFamily="34" charset="0"/>
                <a:sym typeface="Calibri"/>
              </a:rPr>
              <a:t>, BB-8.</a:t>
            </a:r>
          </a:p>
          <a:p>
            <a:pPr lvl="0"/>
            <a:endParaRPr lang="en-US" sz="2400" b="1" dirty="0">
              <a:solidFill>
                <a:srgbClr val="00A9C1"/>
              </a:solidFill>
              <a:latin typeface="Arial" panose="020B0604020202020204" pitchFamily="34" charset="0"/>
              <a:ea typeface="Calibri"/>
              <a:cs typeface="Arial" panose="020B0604020202020204" pitchFamily="34" charset="0"/>
              <a:sym typeface="Calibri"/>
            </a:endParaRPr>
          </a:p>
          <a:p>
            <a:pPr lvl="0">
              <a:buClr>
                <a:schemeClr val="dk1"/>
              </a:buClr>
              <a:buSzPts val="1100"/>
            </a:pPr>
            <a:r>
              <a:rPr lang="en-US" sz="2400" b="1" dirty="0">
                <a:solidFill>
                  <a:srgbClr val="00A9C1"/>
                </a:solidFill>
                <a:latin typeface="Arial" panose="020B0604020202020204" pitchFamily="34" charset="0"/>
                <a:ea typeface="Calibri"/>
                <a:cs typeface="Arial" panose="020B0604020202020204" pitchFamily="34" charset="0"/>
                <a:sym typeface="Calibri"/>
              </a:rPr>
              <a:t>(Google some images of these robots with your teacher.)</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Stories and artworks from ancient Greece and ancient China suggest that people have been fascinated by robots for a very long time.</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Leonardo da Vinci, a great thinker who lived in Italy over 500 years ago, made detailed designs for a robot knight and a robot lion. In recent years, Leonardo’s designs have been built and have wowed audiences around the world.</a:t>
            </a:r>
          </a:p>
          <a:p>
            <a:pPr lvl="0">
              <a:buClr>
                <a:schemeClr val="dk1"/>
              </a:buClr>
              <a:buSzPts val="1100"/>
            </a:pPr>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buClr>
                <a:schemeClr val="dk1"/>
              </a:buClr>
              <a:buSzPts val="1100"/>
            </a:pPr>
            <a:r>
              <a:rPr lang="en-US" sz="2000" dirty="0">
                <a:solidFill>
                  <a:schemeClr val="dk1"/>
                </a:solidFill>
                <a:latin typeface="Arial" panose="020B0604020202020204" pitchFamily="34" charset="0"/>
                <a:ea typeface="Calibri"/>
                <a:cs typeface="Arial" panose="020B0604020202020204" pitchFamily="34" charset="0"/>
                <a:sym typeface="Calibri"/>
              </a:rPr>
              <a:t>But we have only been using electricity as a power source for around 150 years. It was only after we learned to use electricity that robots started to become a reality. </a:t>
            </a:r>
          </a:p>
          <a:p>
            <a:pPr lvl="0" algn="just">
              <a:buClr>
                <a:schemeClr val="dk1"/>
              </a:buClr>
              <a:buSzPts val="1100"/>
            </a:pPr>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lgn="just"/>
            <a:endParaRPr lang="en-US" sz="2400" dirty="0">
              <a:latin typeface="Arial" panose="020B0604020202020204" pitchFamily="34" charset="0"/>
              <a:ea typeface="Calibri"/>
              <a:cs typeface="Arial" panose="020B0604020202020204" pitchFamily="34" charset="0"/>
              <a:sym typeface="Calibri"/>
            </a:endParaRPr>
          </a:p>
          <a:p>
            <a:pPr marL="285750" indent="-285750">
              <a:buFont typeface="Arial" panose="020B0604020202020204" pitchFamily="34" charset="0"/>
              <a:buChar char="•"/>
            </a:pPr>
            <a:endParaRPr lang="en-US" sz="2400" u="none" strike="noStrike" dirty="0">
              <a:solidFill>
                <a:srgbClr val="000000"/>
              </a:solidFill>
              <a:latin typeface="Arial" panose="020B0604020202020204" pitchFamily="34" charset="0"/>
            </a:endParaRPr>
          </a:p>
        </p:txBody>
      </p:sp>
      <p:pic>
        <p:nvPicPr>
          <p:cNvPr id="3" name="Picture 2" descr="An Extremely Brief History of Robots.&#10;">
            <a:extLst>
              <a:ext uri="{FF2B5EF4-FFF2-40B4-BE49-F238E27FC236}">
                <a16:creationId xmlns:a16="http://schemas.microsoft.com/office/drawing/2014/main" id="{BEEF0FEC-9182-0046-A01D-2662F932F1E0}"/>
              </a:ext>
            </a:extLst>
          </p:cNvPr>
          <p:cNvPicPr>
            <a:picLocks noChangeAspect="1"/>
          </p:cNvPicPr>
          <p:nvPr/>
        </p:nvPicPr>
        <p:blipFill>
          <a:blip r:embed="rId7"/>
          <a:stretch>
            <a:fillRect/>
          </a:stretch>
        </p:blipFill>
        <p:spPr>
          <a:xfrm>
            <a:off x="1221296" y="817394"/>
            <a:ext cx="7620000" cy="558800"/>
          </a:xfrm>
          <a:prstGeom prst="rect">
            <a:avLst/>
          </a:prstGeom>
        </p:spPr>
      </p:pic>
      <p:sp>
        <p:nvSpPr>
          <p:cNvPr id="2" name="Title 1" hidden="1">
            <a:extLst>
              <a:ext uri="{FF2B5EF4-FFF2-40B4-BE49-F238E27FC236}">
                <a16:creationId xmlns:a16="http://schemas.microsoft.com/office/drawing/2014/main" id="{44C7A528-894C-476D-B3C2-694DE0AEEACF}"/>
              </a:ext>
            </a:extLst>
          </p:cNvPr>
          <p:cNvSpPr>
            <a:spLocks noGrp="1"/>
          </p:cNvSpPr>
          <p:nvPr>
            <p:ph type="title"/>
          </p:nvPr>
        </p:nvSpPr>
        <p:spPr/>
        <p:txBody>
          <a:bodyPr/>
          <a:lstStyle/>
          <a:p>
            <a:r>
              <a:rPr lang="en-AU" dirty="0"/>
              <a:t>An extremely brief history of robots</a:t>
            </a:r>
          </a:p>
        </p:txBody>
      </p:sp>
    </p:spTree>
    <p:extLst>
      <p:ext uri="{BB962C8B-B14F-4D97-AF65-F5344CB8AC3E}">
        <p14:creationId xmlns:p14="http://schemas.microsoft.com/office/powerpoint/2010/main" val="20592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vertic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title="-">
            <a:extLst>
              <a:ext uri="{FF2B5EF4-FFF2-40B4-BE49-F238E27FC236}">
                <a16:creationId xmlns:a16="http://schemas.microsoft.com/office/drawing/2014/main" id="{89D2519A-8A2F-3D44-9968-94710136F769}"/>
              </a:ext>
            </a:extLst>
          </p:cNvPr>
          <p:cNvSpPr/>
          <p:nvPr/>
        </p:nvSpPr>
        <p:spPr>
          <a:xfrm>
            <a:off x="1200623" y="2725271"/>
            <a:ext cx="15886754" cy="6938682"/>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descr="background graphic element" title="background graphic element">
            <a:extLst>
              <a:ext uri="{FF2B5EF4-FFF2-40B4-BE49-F238E27FC236}">
                <a16:creationId xmlns:a16="http://schemas.microsoft.com/office/drawing/2014/main" id="{41F41DA5-0BCE-4578-861A-0DC3C1F7365D}"/>
              </a:ext>
            </a:extLst>
          </p:cNvPr>
          <p:cNvGrpSpPr/>
          <p:nvPr/>
        </p:nvGrpSpPr>
        <p:grpSpPr>
          <a:xfrm rot="10800000">
            <a:off x="-2084347" y="4927672"/>
            <a:ext cx="22213039" cy="6767488"/>
            <a:chOff x="-899191" y="5264926"/>
            <a:chExt cx="20541762" cy="6258312"/>
          </a:xfrm>
        </p:grpSpPr>
        <p:pic>
          <p:nvPicPr>
            <p:cNvPr id="7" name="Picture 6" descr="Background pattern&#10;&#10;Description automatically generated">
              <a:extLst>
                <a:ext uri="{FF2B5EF4-FFF2-40B4-BE49-F238E27FC236}">
                  <a16:creationId xmlns:a16="http://schemas.microsoft.com/office/drawing/2014/main" id="{D4A3D547-07CA-4F21-A141-5CE47716E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9" name="Picture 8" descr="Background pattern&#10;&#10;Description automatically generated">
              <a:extLst>
                <a:ext uri="{FF2B5EF4-FFF2-40B4-BE49-F238E27FC236}">
                  <a16:creationId xmlns:a16="http://schemas.microsoft.com/office/drawing/2014/main" id="{E83EECE5-8F31-43B0-8219-DBFA05DCC6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0" name="Picture 9" descr="Background pattern&#10;&#10;Description automatically generated">
              <a:extLst>
                <a:ext uri="{FF2B5EF4-FFF2-40B4-BE49-F238E27FC236}">
                  <a16:creationId xmlns:a16="http://schemas.microsoft.com/office/drawing/2014/main" id="{A6212DD1-43C5-409B-A0C6-58C714E339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1" name="Google Shape;1713;p135" descr="Robot vacuum cleaner" title="Robot vacuum cleaner">
            <a:extLst>
              <a:ext uri="{FF2B5EF4-FFF2-40B4-BE49-F238E27FC236}">
                <a16:creationId xmlns:a16="http://schemas.microsoft.com/office/drawing/2014/main" id="{0BEB730C-4C4A-8D48-B912-E14813AFFE90}"/>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725629" y="5990939"/>
            <a:ext cx="4770852" cy="3179769"/>
          </a:xfrm>
          <a:prstGeom prst="rect">
            <a:avLst/>
          </a:prstGeom>
          <a:noFill/>
          <a:ln>
            <a:noFill/>
          </a:ln>
        </p:spPr>
      </p:pic>
      <p:pic>
        <p:nvPicPr>
          <p:cNvPr id="12" name="Google Shape;1714;p135" descr="Industrial robots at work" title="Industrial robots at work">
            <a:extLst>
              <a:ext uri="{FF2B5EF4-FFF2-40B4-BE49-F238E27FC236}">
                <a16:creationId xmlns:a16="http://schemas.microsoft.com/office/drawing/2014/main" id="{F3FDF6EA-C3E0-1F41-AAE0-8CA56A79415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712736" y="2419902"/>
            <a:ext cx="4753730" cy="3192065"/>
          </a:xfrm>
          <a:prstGeom prst="rect">
            <a:avLst/>
          </a:prstGeom>
          <a:noFill/>
          <a:ln>
            <a:noFill/>
          </a:ln>
        </p:spPr>
      </p:pic>
      <p:pic>
        <p:nvPicPr>
          <p:cNvPr id="4" name="Picture 3" title="Illustration of a drone">
            <a:extLst>
              <a:ext uri="{FF2B5EF4-FFF2-40B4-BE49-F238E27FC236}">
                <a16:creationId xmlns:a16="http://schemas.microsoft.com/office/drawing/2014/main" id="{C0689C99-8C84-E340-8C35-8A5D812705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9924" y="301735"/>
            <a:ext cx="4765566" cy="4534974"/>
          </a:xfrm>
          <a:prstGeom prst="rect">
            <a:avLst/>
          </a:prstGeom>
        </p:spPr>
      </p:pic>
      <p:sp>
        <p:nvSpPr>
          <p:cNvPr id="14" name="TextBox 13" descr="Body copy">
            <a:extLst>
              <a:ext uri="{FF2B5EF4-FFF2-40B4-BE49-F238E27FC236}">
                <a16:creationId xmlns:a16="http://schemas.microsoft.com/office/drawing/2014/main" id="{8A2E0B76-9666-E94D-97F3-F25CAD3DB660}"/>
              </a:ext>
            </a:extLst>
          </p:cNvPr>
          <p:cNvSpPr txBox="1"/>
          <p:nvPr/>
        </p:nvSpPr>
        <p:spPr>
          <a:xfrm>
            <a:off x="1570339" y="8602737"/>
            <a:ext cx="15973774" cy="707886"/>
          </a:xfrm>
          <a:prstGeom prst="rect">
            <a:avLst/>
          </a:prstGeom>
          <a:noFill/>
        </p:spPr>
        <p:txBody>
          <a:bodyPr wrap="square" rtlCol="0">
            <a:spAutoFit/>
          </a:bodyPr>
          <a:lstStyle/>
          <a:p>
            <a:pPr lvl="0">
              <a:buClr>
                <a:schemeClr val="dk1"/>
              </a:buClr>
              <a:buSzPts val="1100"/>
            </a:pPr>
            <a:r>
              <a:rPr lang="en-US" sz="2000" dirty="0">
                <a:solidFill>
                  <a:schemeClr val="dk1"/>
                </a:solidFill>
                <a:latin typeface="Arial" panose="020B0604020202020204" pitchFamily="34" charset="0"/>
                <a:ea typeface="Calibri"/>
                <a:cs typeface="Arial" panose="020B0604020202020204" pitchFamily="34" charset="0"/>
                <a:sym typeface="Calibri"/>
              </a:rPr>
              <a:t>Partner Prattle!</a:t>
            </a:r>
            <a:endParaRPr lang="en-US" sz="2000" dirty="0">
              <a:latin typeface="Arial" panose="020B0604020202020204" pitchFamily="34" charset="0"/>
              <a:ea typeface="Calibri"/>
              <a:cs typeface="Arial" panose="020B0604020202020204" pitchFamily="34" charset="0"/>
              <a:sym typeface="Calibri"/>
            </a:endParaRPr>
          </a:p>
          <a:p>
            <a:pPr lvl="0">
              <a:buClr>
                <a:schemeClr val="dk1"/>
              </a:buClr>
              <a:buSzPts val="1500"/>
            </a:pPr>
            <a:r>
              <a:rPr lang="en-US" sz="2000" dirty="0">
                <a:latin typeface="Arial" panose="020B0604020202020204" pitchFamily="34" charset="0"/>
                <a:ea typeface="Calibri"/>
                <a:cs typeface="Arial" panose="020B0604020202020204" pitchFamily="34" charset="0"/>
                <a:sym typeface="Calibri"/>
              </a:rPr>
              <a:t>Discuss your ideas with a partner, then share them with the class.</a:t>
            </a:r>
          </a:p>
        </p:txBody>
      </p:sp>
      <p:sp>
        <p:nvSpPr>
          <p:cNvPr id="27" name="TextBox 26" descr="Body copy">
            <a:extLst>
              <a:ext uri="{FF2B5EF4-FFF2-40B4-BE49-F238E27FC236}">
                <a16:creationId xmlns:a16="http://schemas.microsoft.com/office/drawing/2014/main" id="{37CBA177-6C3F-E44B-8F16-9BA1E374C7A8}"/>
              </a:ext>
            </a:extLst>
          </p:cNvPr>
          <p:cNvSpPr txBox="1"/>
          <p:nvPr/>
        </p:nvSpPr>
        <p:spPr>
          <a:xfrm>
            <a:off x="1712814" y="3440945"/>
            <a:ext cx="8010306" cy="4550156"/>
          </a:xfrm>
          <a:prstGeom prst="rect">
            <a:avLst/>
          </a:prstGeom>
          <a:noFill/>
        </p:spPr>
        <p:txBody>
          <a:bodyPr wrap="square" rtlCol="0">
            <a:spAutoFit/>
          </a:bodyPr>
          <a:lstStyle/>
          <a:p>
            <a:pPr lvl="0">
              <a:lnSpc>
                <a:spcPct val="107142"/>
              </a:lnSpc>
            </a:pPr>
            <a:r>
              <a:rPr lang="en-US" sz="2400" b="1" dirty="0">
                <a:solidFill>
                  <a:srgbClr val="00A9C1"/>
                </a:solidFill>
                <a:latin typeface="Arial" panose="020B0604020202020204" pitchFamily="34" charset="0"/>
                <a:cs typeface="Arial" panose="020B0604020202020204" pitchFamily="34" charset="0"/>
                <a:sym typeface="Calibri"/>
              </a:rPr>
              <a:t>Stop and think. What is a robot?</a:t>
            </a:r>
          </a:p>
          <a:p>
            <a:pPr lvl="0"/>
            <a:endParaRPr lang="en-US" sz="2400" b="1" dirty="0">
              <a:solidFill>
                <a:srgbClr val="00A9C1"/>
              </a:solidFill>
              <a:latin typeface="Arial" panose="020B0604020202020204" pitchFamily="34" charset="0"/>
              <a:cs typeface="Arial" panose="020B0604020202020204" pitchFamily="34" charset="0"/>
              <a:sym typeface="Calibri"/>
            </a:endParaRPr>
          </a:p>
          <a:p>
            <a:pPr lvl="0">
              <a:buClr>
                <a:schemeClr val="dk1"/>
              </a:buClr>
              <a:buSzPts val="1100"/>
            </a:pPr>
            <a:r>
              <a:rPr lang="en-US" sz="2400" b="1" dirty="0">
                <a:solidFill>
                  <a:srgbClr val="00A9C1"/>
                </a:solidFill>
                <a:latin typeface="Arial" panose="020B0604020202020204" pitchFamily="34" charset="0"/>
                <a:cs typeface="Arial" panose="020B0604020202020204" pitchFamily="34" charset="0"/>
                <a:sym typeface="Calibri"/>
              </a:rPr>
              <a:t>Is a robot just any machine that helps us?</a:t>
            </a:r>
          </a:p>
          <a:p>
            <a:pPr lvl="0"/>
            <a:endParaRPr lang="en-US" sz="2400" b="1" dirty="0">
              <a:solidFill>
                <a:srgbClr val="00A9C1"/>
              </a:solidFill>
              <a:latin typeface="Arial" panose="020B0604020202020204" pitchFamily="34" charset="0"/>
              <a:cs typeface="Arial" panose="020B0604020202020204" pitchFamily="34" charset="0"/>
              <a:sym typeface="Calibri"/>
            </a:endParaRPr>
          </a:p>
          <a:p>
            <a:pPr lvl="0"/>
            <a:r>
              <a:rPr lang="en-US" sz="2400" b="1" dirty="0">
                <a:solidFill>
                  <a:srgbClr val="00A9C1"/>
                </a:solidFill>
                <a:latin typeface="Arial" panose="020B0604020202020204" pitchFamily="34" charset="0"/>
                <a:cs typeface="Arial" panose="020B0604020202020204" pitchFamily="34" charset="0"/>
                <a:sym typeface="Calibri"/>
              </a:rPr>
              <a:t>Do robots have to look like us?</a:t>
            </a:r>
            <a:br>
              <a:rPr lang="en-US" sz="2400" b="1" dirty="0">
                <a:solidFill>
                  <a:srgbClr val="00A9C1"/>
                </a:solidFill>
                <a:latin typeface="Arial" panose="020B0604020202020204" pitchFamily="34" charset="0"/>
                <a:cs typeface="Arial" panose="020B0604020202020204" pitchFamily="34" charset="0"/>
                <a:sym typeface="Calibri"/>
              </a:rPr>
            </a:br>
            <a:endParaRPr lang="en-US" sz="2400" b="1" dirty="0">
              <a:solidFill>
                <a:srgbClr val="00A9C1"/>
              </a:solidFill>
              <a:latin typeface="Arial" panose="020B0604020202020204" pitchFamily="34" charset="0"/>
              <a:cs typeface="Arial" panose="020B0604020202020204" pitchFamily="34" charset="0"/>
              <a:sym typeface="Calibri"/>
            </a:endParaRPr>
          </a:p>
          <a:p>
            <a:pPr lvl="0"/>
            <a:r>
              <a:rPr lang="en-US" sz="2400" b="1" dirty="0">
                <a:solidFill>
                  <a:srgbClr val="00A9C1"/>
                </a:solidFill>
                <a:latin typeface="Arial" panose="020B0604020202020204" pitchFamily="34" charset="0"/>
                <a:cs typeface="Arial" panose="020B0604020202020204" pitchFamily="34" charset="0"/>
                <a:sym typeface="Calibri"/>
              </a:rPr>
              <a:t>When they look like us, we call them androids or humanoids.</a:t>
            </a:r>
          </a:p>
          <a:p>
            <a:pPr lvl="0"/>
            <a:endParaRPr lang="en-US" sz="2400" b="1" dirty="0">
              <a:solidFill>
                <a:srgbClr val="00A9C1"/>
              </a:solidFill>
              <a:latin typeface="Arial" panose="020B0604020202020204" pitchFamily="34" charset="0"/>
              <a:cs typeface="Arial" panose="020B0604020202020204" pitchFamily="34" charset="0"/>
              <a:sym typeface="Calibri"/>
            </a:endParaRPr>
          </a:p>
          <a:p>
            <a:pPr lvl="0">
              <a:buClr>
                <a:schemeClr val="dk1"/>
              </a:buClr>
              <a:buSzPts val="1100"/>
            </a:pPr>
            <a:r>
              <a:rPr lang="en-US" sz="2400" b="1" dirty="0">
                <a:solidFill>
                  <a:srgbClr val="00A9C1"/>
                </a:solidFill>
                <a:latin typeface="Arial" panose="020B0604020202020204" pitchFamily="34" charset="0"/>
                <a:cs typeface="Arial" panose="020B0604020202020204" pitchFamily="34" charset="0"/>
                <a:sym typeface="Calibri"/>
              </a:rPr>
              <a:t>Does a robot have to think for itself or can it just follow our instructions?</a:t>
            </a:r>
          </a:p>
          <a:p>
            <a:pPr marL="285750" indent="-285750">
              <a:buFont typeface="Arial" panose="020B0604020202020204" pitchFamily="34" charset="0"/>
              <a:buChar char="•"/>
            </a:pPr>
            <a:endParaRPr lang="en-US" sz="2400" u="none" strike="noStrike" dirty="0">
              <a:solidFill>
                <a:srgbClr val="000000"/>
              </a:solidFill>
              <a:latin typeface="Arial" panose="020B0604020202020204" pitchFamily="34" charset="0"/>
            </a:endParaRPr>
          </a:p>
        </p:txBody>
      </p:sp>
      <p:pic>
        <p:nvPicPr>
          <p:cNvPr id="2" name="Picture 1" descr="Cobversation Starter">
            <a:extLst>
              <a:ext uri="{FF2B5EF4-FFF2-40B4-BE49-F238E27FC236}">
                <a16:creationId xmlns:a16="http://schemas.microsoft.com/office/drawing/2014/main" id="{BB722E24-CC91-7E41-8B0D-94D8469CE2CE}"/>
              </a:ext>
            </a:extLst>
          </p:cNvPr>
          <p:cNvPicPr>
            <a:picLocks noChangeAspect="1"/>
          </p:cNvPicPr>
          <p:nvPr/>
        </p:nvPicPr>
        <p:blipFill>
          <a:blip r:embed="rId7"/>
          <a:stretch>
            <a:fillRect/>
          </a:stretch>
        </p:blipFill>
        <p:spPr>
          <a:xfrm>
            <a:off x="1231699" y="842389"/>
            <a:ext cx="4330700" cy="469900"/>
          </a:xfrm>
          <a:prstGeom prst="rect">
            <a:avLst/>
          </a:prstGeom>
        </p:spPr>
      </p:pic>
      <p:sp>
        <p:nvSpPr>
          <p:cNvPr id="3" name="Title 2" hidden="1">
            <a:extLst>
              <a:ext uri="{FF2B5EF4-FFF2-40B4-BE49-F238E27FC236}">
                <a16:creationId xmlns:a16="http://schemas.microsoft.com/office/drawing/2014/main" id="{7C806219-BB78-4727-9FE1-81CE8CB01035}"/>
              </a:ext>
            </a:extLst>
          </p:cNvPr>
          <p:cNvSpPr>
            <a:spLocks noGrp="1"/>
          </p:cNvSpPr>
          <p:nvPr>
            <p:ph type="title"/>
          </p:nvPr>
        </p:nvSpPr>
        <p:spPr/>
        <p:txBody>
          <a:bodyPr/>
          <a:lstStyle/>
          <a:p>
            <a:r>
              <a:rPr lang="en-AU" dirty="0"/>
              <a:t>Conversation starter!</a:t>
            </a:r>
          </a:p>
        </p:txBody>
      </p:sp>
    </p:spTree>
    <p:extLst>
      <p:ext uri="{BB962C8B-B14F-4D97-AF65-F5344CB8AC3E}">
        <p14:creationId xmlns:p14="http://schemas.microsoft.com/office/powerpoint/2010/main" val="193572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down)">
                                      <p:cBhvr>
                                        <p:cTn id="8" dur="500"/>
                                        <p:tgtEl>
                                          <p:spTgt spid="12"/>
                                        </p:tgtEl>
                                      </p:cBhvr>
                                    </p:animEffect>
                                  </p:childTnLst>
                                </p:cTn>
                              </p:par>
                              <p:par>
                                <p:cTn id="9" presetID="1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ppt_x</p:attrName>
                                        </p:attrNameLst>
                                      </p:cBhvr>
                                      <p:tavLst>
                                        <p:tav tm="0">
                                          <p:val>
                                            <p:strVal val="#ppt_x+#ppt_w*1.125000"/>
                                          </p:val>
                                        </p:tav>
                                        <p:tav tm="100000">
                                          <p:val>
                                            <p:strVal val="#ppt_x"/>
                                          </p:val>
                                        </p:tav>
                                      </p:tavLst>
                                    </p:anim>
                                    <p:animEffect transition="in" filter="wipe(left)">
                                      <p:cBhvr>
                                        <p:cTn id="12" dur="500"/>
                                        <p:tgtEl>
                                          <p:spTgt spid="11"/>
                                        </p:tgtEl>
                                      </p:cBhvr>
                                    </p:animEffec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title="background graphic element">
            <a:extLst>
              <a:ext uri="{FF2B5EF4-FFF2-40B4-BE49-F238E27FC236}">
                <a16:creationId xmlns:a16="http://schemas.microsoft.com/office/drawing/2014/main" id="{C4D6219A-832E-4832-88CB-8CA601D2C045}"/>
              </a:ext>
            </a:extLst>
          </p:cNvPr>
          <p:cNvGrpSpPr/>
          <p:nvPr/>
        </p:nvGrpSpPr>
        <p:grpSpPr>
          <a:xfrm rot="10800000">
            <a:off x="-2069357" y="4912682"/>
            <a:ext cx="22213039" cy="6767488"/>
            <a:chOff x="-899191" y="5264926"/>
            <a:chExt cx="20541762" cy="6258312"/>
          </a:xfrm>
        </p:grpSpPr>
        <p:pic>
          <p:nvPicPr>
            <p:cNvPr id="12" name="Picture 11" descr="Background pattern&#10;&#10;Description automatically generated">
              <a:extLst>
                <a:ext uri="{FF2B5EF4-FFF2-40B4-BE49-F238E27FC236}">
                  <a16:creationId xmlns:a16="http://schemas.microsoft.com/office/drawing/2014/main" id="{49248FB6-91BD-4FD1-BFA9-709179B6AA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3" name="Picture 12" descr="Background pattern&#10;&#10;Description automatically generated">
              <a:extLst>
                <a:ext uri="{FF2B5EF4-FFF2-40B4-BE49-F238E27FC236}">
                  <a16:creationId xmlns:a16="http://schemas.microsoft.com/office/drawing/2014/main" id="{8E070EBD-1E5C-4DF4-82D2-5091D3CB1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4" name="Picture 13" descr="Background pattern&#10;&#10;Description automatically generated">
              <a:extLst>
                <a:ext uri="{FF2B5EF4-FFF2-40B4-BE49-F238E27FC236}">
                  <a16:creationId xmlns:a16="http://schemas.microsoft.com/office/drawing/2014/main" id="{E91B5841-F05D-4139-861F-DC9DEC1AE4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6" name="Picture 15" title="Illustration of boy with virtual reality headset.">
            <a:extLst>
              <a:ext uri="{FF2B5EF4-FFF2-40B4-BE49-F238E27FC236}">
                <a16:creationId xmlns:a16="http://schemas.microsoft.com/office/drawing/2014/main" id="{1AF86ED3-3FA7-2E45-9BFD-0FCA91EF0FBA}"/>
              </a:ext>
              <a:ext uri="{C183D7F6-B498-43B3-948B-1728B52AA6E4}">
                <adec:decorative xmlns=""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6846745" y="-391988"/>
            <a:ext cx="11441255" cy="10534019"/>
          </a:xfrm>
          <a:prstGeom prst="rect">
            <a:avLst/>
          </a:prstGeom>
        </p:spPr>
      </p:pic>
      <p:pic>
        <p:nvPicPr>
          <p:cNvPr id="10" name="Google Shape;1732;p137" title="Illustration of drone">
            <a:extLst>
              <a:ext uri="{FF2B5EF4-FFF2-40B4-BE49-F238E27FC236}">
                <a16:creationId xmlns:a16="http://schemas.microsoft.com/office/drawing/2014/main" id="{191C03F4-94DE-8141-B956-1CD0E3333B23}"/>
              </a:ext>
            </a:extLst>
          </p:cNvPr>
          <p:cNvPicPr preferRelativeResize="0"/>
          <p:nvPr/>
        </p:nvPicPr>
        <p:blipFill>
          <a:blip r:embed="rId6" cstate="email">
            <a:extLst>
              <a:ext uri="{28A0092B-C50C-407E-A947-70E740481C1C}">
                <a14:useLocalDpi xmlns:a14="http://schemas.microsoft.com/office/drawing/2010/main"/>
              </a:ext>
            </a:extLst>
          </a:blip>
          <a:srcRect/>
          <a:stretch/>
        </p:blipFill>
        <p:spPr>
          <a:xfrm>
            <a:off x="-5286856" y="2655679"/>
            <a:ext cx="5286856" cy="5031040"/>
          </a:xfrm>
          <a:prstGeom prst="rect">
            <a:avLst/>
          </a:prstGeom>
          <a:noFill/>
          <a:ln>
            <a:noFill/>
          </a:ln>
        </p:spPr>
      </p:pic>
      <p:pic>
        <p:nvPicPr>
          <p:cNvPr id="15" name="Picture 14" descr="A picture containing icon&#10;&#10;Description automatically generated">
            <a:extLst>
              <a:ext uri="{FF2B5EF4-FFF2-40B4-BE49-F238E27FC236}">
                <a16:creationId xmlns:a16="http://schemas.microsoft.com/office/drawing/2014/main" id="{B6E36DA6-6124-AB41-AE7E-535138C15B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97046" y="1393705"/>
            <a:ext cx="6497256" cy="11869412"/>
          </a:xfrm>
          <a:prstGeom prst="rect">
            <a:avLst/>
          </a:prstGeom>
        </p:spPr>
      </p:pic>
      <p:sp>
        <p:nvSpPr>
          <p:cNvPr id="19" name="TextBox 18" descr="Body copy">
            <a:extLst>
              <a:ext uri="{FF2B5EF4-FFF2-40B4-BE49-F238E27FC236}">
                <a16:creationId xmlns:a16="http://schemas.microsoft.com/office/drawing/2014/main" id="{93C833E0-C976-314D-A4E2-7A84C6EEE1A3}"/>
              </a:ext>
            </a:extLst>
          </p:cNvPr>
          <p:cNvSpPr txBox="1"/>
          <p:nvPr/>
        </p:nvSpPr>
        <p:spPr>
          <a:xfrm>
            <a:off x="1188238" y="1771996"/>
            <a:ext cx="6644319" cy="7540526"/>
          </a:xfrm>
          <a:prstGeom prst="rect">
            <a:avLst/>
          </a:prstGeom>
          <a:noFill/>
        </p:spPr>
        <p:txBody>
          <a:bodyPr wrap="square" rtlCol="0">
            <a:spAutoFit/>
          </a:bodyPr>
          <a:lstStyle/>
          <a:p>
            <a:pPr lvl="0"/>
            <a:r>
              <a:rPr lang="en-US" sz="2400" b="1" dirty="0">
                <a:solidFill>
                  <a:srgbClr val="00A9C1"/>
                </a:solidFill>
                <a:latin typeface="Arial" panose="020B0604020202020204" pitchFamily="34" charset="0"/>
                <a:cs typeface="Arial" panose="020B0604020202020204" pitchFamily="34" charset="0"/>
                <a:sym typeface="Calibri"/>
              </a:rPr>
              <a:t>Have you heard of the phrase “virtual reality” or VR? Perhaps you have used </a:t>
            </a:r>
            <a:br>
              <a:rPr lang="en-US" sz="2400" b="1" dirty="0">
                <a:solidFill>
                  <a:srgbClr val="00A9C1"/>
                </a:solidFill>
                <a:latin typeface="Arial" panose="020B0604020202020204" pitchFamily="34" charset="0"/>
                <a:cs typeface="Arial" panose="020B0604020202020204" pitchFamily="34" charset="0"/>
                <a:sym typeface="Calibri"/>
              </a:rPr>
            </a:br>
            <a:r>
              <a:rPr lang="en-US" sz="2400" b="1" dirty="0">
                <a:solidFill>
                  <a:srgbClr val="00A9C1"/>
                </a:solidFill>
                <a:latin typeface="Arial" panose="020B0604020202020204" pitchFamily="34" charset="0"/>
                <a:cs typeface="Arial" panose="020B0604020202020204" pitchFamily="34" charset="0"/>
                <a:sym typeface="Calibri"/>
              </a:rPr>
              <a:t>VR in computer games.</a:t>
            </a:r>
          </a:p>
          <a:p>
            <a:pPr lvl="0"/>
            <a:endParaRPr lang="en-US" sz="2800" dirty="0">
              <a:solidFill>
                <a:srgbClr val="038096"/>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VR is a computer-created environment users can enter using a special headset. VR environments can appear very real. One purpose of VR is for users to experience something before they experience it in the outside world.</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Some of the ways VR is currently used include: </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marL="457200" lvl="0" indent="-317500">
              <a:buClr>
                <a:schemeClr val="dk1"/>
              </a:buClr>
              <a:buSzPts val="14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Computer games</a:t>
            </a:r>
          </a:p>
          <a:p>
            <a:pPr marL="457200" lvl="0" indent="-317500">
              <a:buClr>
                <a:schemeClr val="dk1"/>
              </a:buClr>
              <a:buSzPts val="14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Medicine, for example, for practicing delicate operations</a:t>
            </a:r>
          </a:p>
          <a:p>
            <a:pPr marL="457200" lvl="0" indent="-317500">
              <a:buClr>
                <a:schemeClr val="dk1"/>
              </a:buClr>
              <a:buSzPts val="14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Education, so students can experience different times and places, and learn different skills</a:t>
            </a:r>
          </a:p>
          <a:p>
            <a:pPr marL="457200" lvl="0" indent="-317500">
              <a:buClr>
                <a:schemeClr val="dk1"/>
              </a:buClr>
              <a:buSzPts val="14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Architecture, so people can experience what buildings will look like before they are constructed.</a:t>
            </a:r>
          </a:p>
          <a:p>
            <a:pPr lvl="0"/>
            <a:endParaRPr lang="en-US" sz="2800" b="1" dirty="0">
              <a:solidFill>
                <a:srgbClr val="00A9C1"/>
              </a:solidFill>
              <a:latin typeface="Arial" panose="020B0604020202020204" pitchFamily="34" charset="0"/>
              <a:ea typeface="Calibri"/>
              <a:cs typeface="Arial" panose="020B0604020202020204" pitchFamily="34" charset="0"/>
              <a:sym typeface="Calibri"/>
            </a:endParaRPr>
          </a:p>
          <a:p>
            <a:pPr>
              <a:buClr>
                <a:schemeClr val="dk1"/>
              </a:buClr>
              <a:buSzPts val="1100"/>
            </a:pPr>
            <a:r>
              <a:rPr lang="en-US" sz="2400" b="1" dirty="0">
                <a:solidFill>
                  <a:srgbClr val="00A9C1"/>
                </a:solidFill>
                <a:latin typeface="Arial" panose="020B0604020202020204" pitchFamily="34" charset="0"/>
                <a:cs typeface="Arial" panose="020B0604020202020204" pitchFamily="34" charset="0"/>
                <a:sym typeface="Calibri"/>
              </a:rPr>
              <a:t>Can you think of any ways VR could be used at your school? How would this help?</a:t>
            </a:r>
          </a:p>
          <a:p>
            <a:pPr lvl="0"/>
            <a:endParaRPr lang="en-US" sz="2800" dirty="0">
              <a:latin typeface="Arial" panose="020B0604020202020204" pitchFamily="34" charset="0"/>
              <a:ea typeface="Calibri"/>
              <a:cs typeface="Arial" panose="020B0604020202020204" pitchFamily="34" charset="0"/>
              <a:sym typeface="Calibri"/>
            </a:endParaRPr>
          </a:p>
        </p:txBody>
      </p:sp>
      <p:pic>
        <p:nvPicPr>
          <p:cNvPr id="2" name="Picture 1" descr="Virtual Reality">
            <a:extLst>
              <a:ext uri="{FF2B5EF4-FFF2-40B4-BE49-F238E27FC236}">
                <a16:creationId xmlns:a16="http://schemas.microsoft.com/office/drawing/2014/main" id="{30A660FF-AAB9-6C44-8BC3-55A483803589}"/>
              </a:ext>
            </a:extLst>
          </p:cNvPr>
          <p:cNvPicPr>
            <a:picLocks noChangeAspect="1"/>
          </p:cNvPicPr>
          <p:nvPr/>
        </p:nvPicPr>
        <p:blipFill>
          <a:blip r:embed="rId8"/>
          <a:stretch>
            <a:fillRect/>
          </a:stretch>
        </p:blipFill>
        <p:spPr>
          <a:xfrm>
            <a:off x="1225484" y="836849"/>
            <a:ext cx="3136900" cy="558800"/>
          </a:xfrm>
          <a:prstGeom prst="rect">
            <a:avLst/>
          </a:prstGeom>
        </p:spPr>
      </p:pic>
      <p:sp>
        <p:nvSpPr>
          <p:cNvPr id="3" name="Title 2" hidden="1">
            <a:extLst>
              <a:ext uri="{FF2B5EF4-FFF2-40B4-BE49-F238E27FC236}">
                <a16:creationId xmlns:a16="http://schemas.microsoft.com/office/drawing/2014/main" id="{11AC0A28-3808-4335-A040-9FD74C94EF71}"/>
              </a:ext>
            </a:extLst>
          </p:cNvPr>
          <p:cNvSpPr>
            <a:spLocks noGrp="1"/>
          </p:cNvSpPr>
          <p:nvPr>
            <p:ph type="title"/>
          </p:nvPr>
        </p:nvSpPr>
        <p:spPr/>
        <p:txBody>
          <a:bodyPr/>
          <a:lstStyle/>
          <a:p>
            <a:r>
              <a:rPr lang="en-AU" dirty="0"/>
              <a:t>Virtual reality</a:t>
            </a:r>
          </a:p>
        </p:txBody>
      </p:sp>
    </p:spTree>
    <p:extLst>
      <p:ext uri="{BB962C8B-B14F-4D97-AF65-F5344CB8AC3E}">
        <p14:creationId xmlns:p14="http://schemas.microsoft.com/office/powerpoint/2010/main" val="58678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title="background graphic element">
            <a:extLst>
              <a:ext uri="{FF2B5EF4-FFF2-40B4-BE49-F238E27FC236}">
                <a16:creationId xmlns:a16="http://schemas.microsoft.com/office/drawing/2014/main" id="{C4D6219A-832E-4832-88CB-8CA601D2C045}"/>
              </a:ext>
            </a:extLst>
          </p:cNvPr>
          <p:cNvGrpSpPr/>
          <p:nvPr/>
        </p:nvGrpSpPr>
        <p:grpSpPr>
          <a:xfrm rot="10800000">
            <a:off x="-2069357" y="4932560"/>
            <a:ext cx="22213039" cy="6767488"/>
            <a:chOff x="-899191" y="5264926"/>
            <a:chExt cx="20541762" cy="6258312"/>
          </a:xfrm>
        </p:grpSpPr>
        <p:pic>
          <p:nvPicPr>
            <p:cNvPr id="12" name="Picture 11" descr="Background pattern&#10;&#10;Description automatically generated">
              <a:extLst>
                <a:ext uri="{FF2B5EF4-FFF2-40B4-BE49-F238E27FC236}">
                  <a16:creationId xmlns:a16="http://schemas.microsoft.com/office/drawing/2014/main" id="{49248FB6-91BD-4FD1-BFA9-709179B6AA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3" name="Picture 12" descr="Background pattern&#10;&#10;Description automatically generated">
              <a:extLst>
                <a:ext uri="{FF2B5EF4-FFF2-40B4-BE49-F238E27FC236}">
                  <a16:creationId xmlns:a16="http://schemas.microsoft.com/office/drawing/2014/main" id="{8E070EBD-1E5C-4DF4-82D2-5091D3CB1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4" name="Picture 13" descr="Background pattern&#10;&#10;Description automatically generated">
              <a:extLst>
                <a:ext uri="{FF2B5EF4-FFF2-40B4-BE49-F238E27FC236}">
                  <a16:creationId xmlns:a16="http://schemas.microsoft.com/office/drawing/2014/main" id="{E91B5841-F05D-4139-861F-DC9DEC1AE4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1" name="Picture 10" title="Illustration of young boy working with a robot">
            <a:extLst>
              <a:ext uri="{FF2B5EF4-FFF2-40B4-BE49-F238E27FC236}">
                <a16:creationId xmlns:a16="http://schemas.microsoft.com/office/drawing/2014/main" id="{E42EE08A-C99C-0349-AC4E-BEB11F73210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6846745" y="-415636"/>
            <a:ext cx="11441255" cy="10534019"/>
          </a:xfrm>
          <a:prstGeom prst="rect">
            <a:avLst/>
          </a:prstGeom>
        </p:spPr>
      </p:pic>
      <p:pic>
        <p:nvPicPr>
          <p:cNvPr id="15" name="Picture 14" descr="A child playing with a toy&#10;&#10;Description automatically generated with low confidence">
            <a:extLst>
              <a:ext uri="{FF2B5EF4-FFF2-40B4-BE49-F238E27FC236}">
                <a16:creationId xmlns:a16="http://schemas.microsoft.com/office/drawing/2014/main" id="{3AE283AA-60DF-C64B-9C84-C3FA453D1E9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05570" y="2299274"/>
            <a:ext cx="7480074" cy="9052668"/>
          </a:xfrm>
          <a:prstGeom prst="rect">
            <a:avLst/>
          </a:prstGeom>
        </p:spPr>
      </p:pic>
      <p:sp>
        <p:nvSpPr>
          <p:cNvPr id="17" name="TextBox 16" descr="Bodycopy">
            <a:extLst>
              <a:ext uri="{FF2B5EF4-FFF2-40B4-BE49-F238E27FC236}">
                <a16:creationId xmlns:a16="http://schemas.microsoft.com/office/drawing/2014/main" id="{136EA41A-9024-B041-BBA8-E8A7D187B1A2}"/>
              </a:ext>
            </a:extLst>
          </p:cNvPr>
          <p:cNvSpPr txBox="1"/>
          <p:nvPr/>
        </p:nvSpPr>
        <p:spPr>
          <a:xfrm>
            <a:off x="1164976" y="1792850"/>
            <a:ext cx="8117647" cy="7232749"/>
          </a:xfrm>
          <a:prstGeom prst="rect">
            <a:avLst/>
          </a:prstGeom>
          <a:noFill/>
        </p:spPr>
        <p:txBody>
          <a:bodyPr wrap="square" rtlCol="0">
            <a:spAutoFit/>
          </a:bodyPr>
          <a:lstStyle/>
          <a:p>
            <a:r>
              <a:rPr lang="en-US" sz="2400" b="1" dirty="0">
                <a:solidFill>
                  <a:srgbClr val="00A9C1"/>
                </a:solidFill>
                <a:latin typeface="Arial" panose="020B0604020202020204" pitchFamily="34" charset="0"/>
                <a:cs typeface="Arial" panose="020B0604020202020204" pitchFamily="34" charset="0"/>
                <a:sym typeface="Calibri"/>
              </a:rPr>
              <a:t>Have you seen robots on TV or on the internet?</a:t>
            </a:r>
            <a:br>
              <a:rPr lang="en-US" sz="2400" b="1" dirty="0">
                <a:solidFill>
                  <a:srgbClr val="00A9C1"/>
                </a:solidFill>
                <a:latin typeface="Arial" panose="020B0604020202020204" pitchFamily="34" charset="0"/>
                <a:cs typeface="Arial" panose="020B0604020202020204" pitchFamily="34" charset="0"/>
                <a:sym typeface="Calibri"/>
              </a:rPr>
            </a:br>
            <a:r>
              <a:rPr lang="en-US" sz="2400" b="1" dirty="0">
                <a:solidFill>
                  <a:srgbClr val="00A9C1"/>
                </a:solidFill>
                <a:latin typeface="Arial" panose="020B0604020202020204" pitchFamily="34" charset="0"/>
                <a:cs typeface="Arial" panose="020B0604020202020204" pitchFamily="34" charset="0"/>
                <a:sym typeface="Calibri"/>
              </a:rPr>
              <a:t>What did they look like? What did they do?</a:t>
            </a:r>
          </a:p>
          <a:p>
            <a:endParaRPr lang="en-US" sz="2000" dirty="0">
              <a:solidFill>
                <a:srgbClr val="038096"/>
              </a:solidFill>
              <a:latin typeface="PraterSansPro" panose="020B0504020101020102" pitchFamily="34" charset="77"/>
              <a:cs typeface="PraterSansPro" panose="020B0504020101020102" pitchFamily="34" charset="77"/>
              <a:sym typeface="Calibri"/>
            </a:endParaRPr>
          </a:p>
          <a:p>
            <a:pPr lvl="0"/>
            <a:endParaRPr lang="en-US" sz="2000" dirty="0">
              <a:latin typeface="Arial" panose="020B0604020202020204" pitchFamily="34" charset="0"/>
              <a:ea typeface="Calibri"/>
              <a:cs typeface="Arial" panose="020B0604020202020204" pitchFamily="34" charset="0"/>
              <a:sym typeface="Calibri"/>
            </a:endParaRPr>
          </a:p>
          <a:p>
            <a:pPr lvl="0">
              <a:buClr>
                <a:schemeClr val="dk1"/>
              </a:buClr>
              <a:buSzPts val="1100"/>
            </a:pPr>
            <a:r>
              <a:rPr lang="en-US" sz="2000" dirty="0">
                <a:solidFill>
                  <a:schemeClr val="dk1"/>
                </a:solidFill>
                <a:latin typeface="Arial" panose="020B0604020202020204" pitchFamily="34" charset="0"/>
                <a:ea typeface="Calibri"/>
                <a:cs typeface="Arial" panose="020B0604020202020204" pitchFamily="34" charset="0"/>
                <a:sym typeface="Calibri"/>
              </a:rPr>
              <a:t>Over the last 60 years or so, real robots have been used in factories to make products which we can buy. These robots don’t always look like people. They often just look like a huge metal arm with a big mechanical hand.</a:t>
            </a:r>
          </a:p>
          <a:p>
            <a:pPr lvl="0"/>
            <a:endParaRPr lang="en-US" sz="2000" dirty="0">
              <a:latin typeface="Arial" panose="020B0604020202020204" pitchFamily="34" charset="0"/>
              <a:ea typeface="Calibri"/>
              <a:cs typeface="Arial" panose="020B0604020202020204" pitchFamily="34" charset="0"/>
              <a:sym typeface="Calibri"/>
            </a:endParaRPr>
          </a:p>
          <a:p>
            <a:pPr lvl="0"/>
            <a:endParaRPr lang="en-US" sz="2000" dirty="0">
              <a:latin typeface="Arial" panose="020B0604020202020204" pitchFamily="34" charset="0"/>
              <a:ea typeface="Calibri"/>
              <a:cs typeface="Arial" panose="020B0604020202020204" pitchFamily="34" charset="0"/>
              <a:sym typeface="Calibri"/>
            </a:endParaRPr>
          </a:p>
          <a:p>
            <a:pPr marL="457200" lvl="0" indent="-317500">
              <a:buSzPts val="1400"/>
              <a:buFont typeface="Calibri"/>
              <a:buChar char="●"/>
            </a:pPr>
            <a:r>
              <a:rPr lang="en-US" sz="2000" dirty="0">
                <a:latin typeface="Arial" panose="020B0604020202020204" pitchFamily="34" charset="0"/>
                <a:ea typeface="Calibri"/>
                <a:cs typeface="Arial" panose="020B0604020202020204" pitchFamily="34" charset="0"/>
                <a:sym typeface="Calibri"/>
              </a:rPr>
              <a:t>Robots are also being used by doctors to perform operations. They can perform extremely precise, delicate movements. They are not affected by movement from their own breathing, like human doctors.</a:t>
            </a:r>
          </a:p>
          <a:p>
            <a:pPr lvl="0"/>
            <a:endParaRPr lang="en-US" sz="2000" dirty="0">
              <a:latin typeface="Arial" panose="020B0604020202020204" pitchFamily="34" charset="0"/>
              <a:ea typeface="Calibri"/>
              <a:cs typeface="Arial" panose="020B0604020202020204" pitchFamily="34" charset="0"/>
              <a:sym typeface="Calibri"/>
            </a:endParaRPr>
          </a:p>
          <a:p>
            <a:pPr marL="457200" lvl="0" indent="-317500">
              <a:buSzPts val="1400"/>
              <a:buFont typeface="Calibri"/>
              <a:buChar char="●"/>
            </a:pPr>
            <a:r>
              <a:rPr lang="en-US" sz="2000" dirty="0">
                <a:latin typeface="Arial" panose="020B0604020202020204" pitchFamily="34" charset="0"/>
                <a:ea typeface="Calibri"/>
                <a:cs typeface="Arial" panose="020B0604020202020204" pitchFamily="34" charset="0"/>
                <a:sym typeface="Calibri"/>
              </a:rPr>
              <a:t>Self-driving cars are a new type of robot. They use different onboard sensors to drive without a human at the controls. The main challenge for self-driving cars is that they can find it difficult to drive alongside humans who can drive very unpredictably.</a:t>
            </a:r>
          </a:p>
          <a:p>
            <a:pPr lvl="0"/>
            <a:endParaRPr lang="en-US" sz="2800" dirty="0">
              <a:solidFill>
                <a:srgbClr val="00A9C1"/>
              </a:solidFill>
              <a:latin typeface="Arial" panose="020B0604020202020204" pitchFamily="34" charset="0"/>
              <a:ea typeface="Calibri"/>
              <a:cs typeface="Arial" panose="020B0604020202020204" pitchFamily="34" charset="0"/>
              <a:sym typeface="Calibri"/>
            </a:endParaRPr>
          </a:p>
          <a:p>
            <a:pPr>
              <a:buClr>
                <a:schemeClr val="dk1"/>
              </a:buClr>
              <a:buSzPts val="1100"/>
            </a:pPr>
            <a:r>
              <a:rPr lang="en-US" sz="2400" b="1" dirty="0">
                <a:solidFill>
                  <a:srgbClr val="00A9C1"/>
                </a:solidFill>
                <a:latin typeface="Arial" panose="020B0604020202020204" pitchFamily="34" charset="0"/>
                <a:cs typeface="Arial" panose="020B0604020202020204" pitchFamily="34" charset="0"/>
                <a:sym typeface="Calibri"/>
              </a:rPr>
              <a:t>If it was legal, would you ride in self-driving car now? Or would you wait a little while? Why?</a:t>
            </a:r>
          </a:p>
        </p:txBody>
      </p:sp>
      <p:pic>
        <p:nvPicPr>
          <p:cNvPr id="2" name="Picture 1" descr="Robots, Now!">
            <a:extLst>
              <a:ext uri="{FF2B5EF4-FFF2-40B4-BE49-F238E27FC236}">
                <a16:creationId xmlns:a16="http://schemas.microsoft.com/office/drawing/2014/main" id="{CA80256D-C63A-D94E-8B89-0C967C523883}"/>
              </a:ext>
            </a:extLst>
          </p:cNvPr>
          <p:cNvPicPr>
            <a:picLocks noChangeAspect="1"/>
          </p:cNvPicPr>
          <p:nvPr/>
        </p:nvPicPr>
        <p:blipFill>
          <a:blip r:embed="rId7"/>
          <a:stretch>
            <a:fillRect/>
          </a:stretch>
        </p:blipFill>
        <p:spPr>
          <a:xfrm>
            <a:off x="1246426" y="856304"/>
            <a:ext cx="2667000" cy="558800"/>
          </a:xfrm>
          <a:prstGeom prst="rect">
            <a:avLst/>
          </a:prstGeom>
        </p:spPr>
      </p:pic>
      <p:sp>
        <p:nvSpPr>
          <p:cNvPr id="3" name="Title 2" hidden="1">
            <a:extLst>
              <a:ext uri="{FF2B5EF4-FFF2-40B4-BE49-F238E27FC236}">
                <a16:creationId xmlns:a16="http://schemas.microsoft.com/office/drawing/2014/main" id="{9EFABDA4-7C0E-432F-8751-F46BAE8672C6}"/>
              </a:ext>
            </a:extLst>
          </p:cNvPr>
          <p:cNvSpPr>
            <a:spLocks noGrp="1"/>
          </p:cNvSpPr>
          <p:nvPr>
            <p:ph type="title"/>
          </p:nvPr>
        </p:nvSpPr>
        <p:spPr/>
        <p:txBody>
          <a:bodyPr/>
          <a:lstStyle/>
          <a:p>
            <a:r>
              <a:rPr lang="en-AU" dirty="0"/>
              <a:t>Robots, now!</a:t>
            </a:r>
          </a:p>
        </p:txBody>
      </p:sp>
    </p:spTree>
    <p:extLst>
      <p:ext uri="{BB962C8B-B14F-4D97-AF65-F5344CB8AC3E}">
        <p14:creationId xmlns:p14="http://schemas.microsoft.com/office/powerpoint/2010/main" val="172232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Google Shape;1741;p138" title="Prostetic hand">
            <a:extLst>
              <a:ext uri="{FF2B5EF4-FFF2-40B4-BE49-F238E27FC236}">
                <a16:creationId xmlns:a16="http://schemas.microsoft.com/office/drawing/2014/main" id="{822D54B3-3622-2E44-8B3E-6F8B38B5EBE0}"/>
              </a:ext>
              <a:ext uri="{C183D7F6-B498-43B3-948B-1728B52AA6E4}">
                <adec:decorative xmlns="" xmlns:adec="http://schemas.microsoft.com/office/drawing/2017/decorative" val="1"/>
              </a:ext>
            </a:extLst>
          </p:cNvPr>
          <p:cNvPicPr preferRelativeResize="0"/>
          <p:nvPr/>
        </p:nvPicPr>
        <p:blipFill rotWithShape="1">
          <a:blip r:embed="rId3" cstate="email">
            <a:extLst>
              <a:ext uri="{28A0092B-C50C-407E-A947-70E740481C1C}">
                <a14:useLocalDpi xmlns:a14="http://schemas.microsoft.com/office/drawing/2010/main"/>
              </a:ext>
            </a:extLst>
          </a:blip>
          <a:srcRect l="-38800" t="-56995" r="-38800" b="-56995"/>
          <a:stretch/>
        </p:blipFill>
        <p:spPr>
          <a:xfrm>
            <a:off x="9115665" y="3816602"/>
            <a:ext cx="10587164" cy="7494304"/>
          </a:xfrm>
          <a:prstGeom prst="rect">
            <a:avLst/>
          </a:prstGeom>
          <a:noFill/>
          <a:ln>
            <a:noFill/>
          </a:ln>
        </p:spPr>
      </p:pic>
      <p:pic>
        <p:nvPicPr>
          <p:cNvPr id="10" name="Google Shape;1741;p138" title="Woman with strange looking eyewear">
            <a:extLst>
              <a:ext uri="{FF2B5EF4-FFF2-40B4-BE49-F238E27FC236}">
                <a16:creationId xmlns:a16="http://schemas.microsoft.com/office/drawing/2014/main" id="{11B0251B-980F-2349-AEEA-20F45FF1AC8C}"/>
              </a:ext>
              <a:ext uri="{C183D7F6-B498-43B3-948B-1728B52AA6E4}">
                <adec:decorative xmlns=""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531156" y="1204011"/>
            <a:ext cx="5961134" cy="3978945"/>
          </a:xfrm>
          <a:prstGeom prst="rect">
            <a:avLst/>
          </a:prstGeom>
          <a:noFill/>
          <a:ln>
            <a:noFill/>
          </a:ln>
        </p:spPr>
      </p:pic>
      <p:sp>
        <p:nvSpPr>
          <p:cNvPr id="19" name="TextBox 18" descr="Bodycopy">
            <a:extLst>
              <a:ext uri="{FF2B5EF4-FFF2-40B4-BE49-F238E27FC236}">
                <a16:creationId xmlns:a16="http://schemas.microsoft.com/office/drawing/2014/main" id="{93C833E0-C976-314D-A4E2-7A84C6EEE1A3}"/>
              </a:ext>
            </a:extLst>
          </p:cNvPr>
          <p:cNvSpPr txBox="1"/>
          <p:nvPr/>
        </p:nvSpPr>
        <p:spPr>
          <a:xfrm>
            <a:off x="1168712" y="1833260"/>
            <a:ext cx="9604790" cy="6955750"/>
          </a:xfrm>
          <a:prstGeom prst="rect">
            <a:avLst/>
          </a:prstGeom>
          <a:noFill/>
        </p:spPr>
        <p:txBody>
          <a:bodyPr wrap="square" rtlCol="0">
            <a:spAutoFit/>
          </a:bodyPr>
          <a:lstStyle/>
          <a:p>
            <a:r>
              <a:rPr lang="en-US" sz="2400" b="1" dirty="0">
                <a:solidFill>
                  <a:srgbClr val="00A9C1"/>
                </a:solidFill>
                <a:latin typeface="Arial" panose="020B0604020202020204" pitchFamily="34" charset="0"/>
                <a:cs typeface="Arial" panose="020B0604020202020204" pitchFamily="34" charset="0"/>
                <a:sym typeface="Calibri"/>
              </a:rPr>
              <a:t>Have you seen robots on TV or on the internet?</a:t>
            </a:r>
          </a:p>
          <a:p>
            <a:pPr lvl="0"/>
            <a:r>
              <a:rPr lang="en-US" sz="2400" b="1" dirty="0">
                <a:solidFill>
                  <a:srgbClr val="00A9C1"/>
                </a:solidFill>
                <a:latin typeface="Arial" panose="020B0604020202020204" pitchFamily="34" charset="0"/>
                <a:cs typeface="Arial" panose="020B0604020202020204" pitchFamily="34" charset="0"/>
                <a:sym typeface="Calibri"/>
              </a:rPr>
              <a:t>Have you heard the word cyborg?</a:t>
            </a:r>
          </a:p>
          <a:p>
            <a:pPr lvl="0"/>
            <a:r>
              <a:rPr lang="en-US" sz="2400" b="1" dirty="0">
                <a:solidFill>
                  <a:srgbClr val="00A9C1"/>
                </a:solidFill>
                <a:latin typeface="Arial" panose="020B0604020202020204" pitchFamily="34" charset="0"/>
                <a:cs typeface="Arial" panose="020B0604020202020204" pitchFamily="34" charset="0"/>
                <a:sym typeface="Calibri"/>
              </a:rPr>
              <a:t>A cyborg is part-human and part-machine</a:t>
            </a:r>
            <a:r>
              <a:rPr lang="en-US" sz="2400" b="1" dirty="0">
                <a:solidFill>
                  <a:srgbClr val="00A9C1"/>
                </a:solidFill>
                <a:latin typeface="Arial" panose="020B0604020202020204" pitchFamily="34" charset="0"/>
                <a:ea typeface="Calibri"/>
                <a:cs typeface="Arial" panose="020B0604020202020204" pitchFamily="34" charset="0"/>
                <a:sym typeface="Calibri"/>
              </a:rPr>
              <a:t>.</a:t>
            </a:r>
          </a:p>
          <a:p>
            <a:pPr lvl="0">
              <a:buClr>
                <a:schemeClr val="dk1"/>
              </a:buClr>
              <a:buSzPts val="1100"/>
            </a:pPr>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buClr>
                <a:schemeClr val="dk1"/>
              </a:buClr>
              <a:buSzPts val="1100"/>
            </a:pPr>
            <a:r>
              <a:rPr lang="en-US" sz="2000" dirty="0">
                <a:solidFill>
                  <a:schemeClr val="dk1"/>
                </a:solidFill>
                <a:latin typeface="Arial" panose="020B0604020202020204" pitchFamily="34" charset="0"/>
                <a:ea typeface="Calibri"/>
                <a:cs typeface="Arial" panose="020B0604020202020204" pitchFamily="34" charset="0"/>
                <a:sym typeface="Calibri"/>
              </a:rPr>
              <a:t>Neil </a:t>
            </a:r>
            <a:r>
              <a:rPr lang="en-US" sz="2000" dirty="0" err="1">
                <a:solidFill>
                  <a:schemeClr val="dk1"/>
                </a:solidFill>
                <a:latin typeface="Arial" panose="020B0604020202020204" pitchFamily="34" charset="0"/>
                <a:ea typeface="Calibri"/>
                <a:cs typeface="Arial" panose="020B0604020202020204" pitchFamily="34" charset="0"/>
                <a:sym typeface="Calibri"/>
              </a:rPr>
              <a:t>Harbisson</a:t>
            </a:r>
            <a:r>
              <a:rPr lang="en-US" sz="2000" dirty="0">
                <a:solidFill>
                  <a:schemeClr val="dk1"/>
                </a:solidFill>
                <a:latin typeface="Arial" panose="020B0604020202020204" pitchFamily="34" charset="0"/>
                <a:ea typeface="Calibri"/>
                <a:cs typeface="Arial" panose="020B0604020202020204" pitchFamily="34" charset="0"/>
                <a:sym typeface="Calibri"/>
              </a:rPr>
              <a:t>, a previously </a:t>
            </a:r>
            <a:r>
              <a:rPr lang="en-US" sz="2000" dirty="0" err="1">
                <a:solidFill>
                  <a:schemeClr val="dk1"/>
                </a:solidFill>
                <a:latin typeface="Arial" panose="020B0604020202020204" pitchFamily="34" charset="0"/>
                <a:ea typeface="Calibri"/>
                <a:cs typeface="Arial" panose="020B0604020202020204" pitchFamily="34" charset="0"/>
                <a:sym typeface="Calibri"/>
              </a:rPr>
              <a:t>colour</a:t>
            </a:r>
            <a:r>
              <a:rPr lang="en-US" sz="2000" dirty="0">
                <a:solidFill>
                  <a:schemeClr val="dk1"/>
                </a:solidFill>
                <a:latin typeface="Arial" panose="020B0604020202020204" pitchFamily="34" charset="0"/>
                <a:ea typeface="Calibri"/>
                <a:cs typeface="Arial" panose="020B0604020202020204" pitchFamily="34" charset="0"/>
                <a:sym typeface="Calibri"/>
              </a:rPr>
              <a:t>-blind man in Britain has an antenna implanted into his brain that allows him to see not only </a:t>
            </a:r>
            <a:r>
              <a:rPr lang="en-US" sz="2000" dirty="0" err="1">
                <a:solidFill>
                  <a:schemeClr val="dk1"/>
                </a:solidFill>
                <a:latin typeface="Arial" panose="020B0604020202020204" pitchFamily="34" charset="0"/>
                <a:ea typeface="Calibri"/>
                <a:cs typeface="Arial" panose="020B0604020202020204" pitchFamily="34" charset="0"/>
                <a:sym typeface="Calibri"/>
              </a:rPr>
              <a:t>colour</a:t>
            </a:r>
            <a:r>
              <a:rPr lang="en-US" sz="2000" dirty="0">
                <a:solidFill>
                  <a:schemeClr val="dk1"/>
                </a:solidFill>
                <a:latin typeface="Arial" panose="020B0604020202020204" pitchFamily="34" charset="0"/>
                <a:ea typeface="Calibri"/>
                <a:cs typeface="Arial" panose="020B0604020202020204" pitchFamily="34" charset="0"/>
                <a:sym typeface="Calibri"/>
              </a:rPr>
              <a:t>, but also infrared light and ultraviolet light. The British government even classifies Neil as a cyborg.</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There are many ways technology could be built into our bodies. These include:</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marL="457200" lvl="0" indent="-317500">
              <a:buClr>
                <a:schemeClr val="dk1"/>
              </a:buClr>
              <a:buSzPts val="14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Wearing “exoskeletons” to make factory workers or soldiers stronger</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marL="457200" lvl="0" indent="-317500">
              <a:buClr>
                <a:schemeClr val="dk1"/>
              </a:buClr>
              <a:buSzPts val="14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Implanting miniature computers into our brains to access the internet, increase our memory, or connect to other people’s brains so we can solve problems together.</a:t>
            </a:r>
          </a:p>
          <a:p>
            <a:pPr lvl="0"/>
            <a:endParaRPr lang="en-US" sz="2400" dirty="0">
              <a:solidFill>
                <a:schemeClr val="dk1"/>
              </a:solidFill>
              <a:latin typeface="Arial" panose="020B0604020202020204" pitchFamily="34" charset="0"/>
              <a:ea typeface="Calibri"/>
              <a:cs typeface="Arial" panose="020B0604020202020204" pitchFamily="34" charset="0"/>
              <a:sym typeface="Calibri"/>
            </a:endParaRPr>
          </a:p>
          <a:p>
            <a:pPr lvl="0"/>
            <a:endParaRPr lang="en-US" sz="1400" dirty="0">
              <a:solidFill>
                <a:schemeClr val="dk1"/>
              </a:solidFill>
              <a:latin typeface="Arial" panose="020B0604020202020204" pitchFamily="34" charset="0"/>
              <a:ea typeface="Calibri"/>
              <a:cs typeface="Arial" panose="020B0604020202020204" pitchFamily="34" charset="0"/>
              <a:sym typeface="Calibri"/>
            </a:endParaRPr>
          </a:p>
          <a:p>
            <a:pPr lvl="0"/>
            <a:r>
              <a:rPr lang="en-US" sz="2400" b="1" dirty="0">
                <a:solidFill>
                  <a:srgbClr val="00A9C1"/>
                </a:solidFill>
                <a:latin typeface="Arial" panose="020B0604020202020204" pitchFamily="34" charset="0"/>
                <a:cs typeface="Arial" panose="020B0604020202020204" pitchFamily="34" charset="0"/>
                <a:sym typeface="Calibri"/>
              </a:rPr>
              <a:t>Does all this cyborg-talk “weird you out”? That’s normal.</a:t>
            </a:r>
          </a:p>
          <a:p>
            <a:pPr lvl="0"/>
            <a:r>
              <a:rPr lang="en-US" sz="2400" b="1" dirty="0">
                <a:solidFill>
                  <a:srgbClr val="00A9C1"/>
                </a:solidFill>
                <a:latin typeface="Arial" panose="020B0604020202020204" pitchFamily="34" charset="0"/>
                <a:cs typeface="Arial" panose="020B0604020202020204" pitchFamily="34" charset="0"/>
                <a:sym typeface="Calibri"/>
              </a:rPr>
              <a:t>Throughout history, when new technologies have been created, they have often made people feel funny. Our job, as a community, is to debate whether these changes are a good idea</a:t>
            </a:r>
            <a:r>
              <a:rPr lang="en-US" sz="2400" b="1" dirty="0">
                <a:solidFill>
                  <a:srgbClr val="038096"/>
                </a:solidFill>
                <a:latin typeface="Arial" panose="020B0604020202020204" pitchFamily="34" charset="0"/>
                <a:cs typeface="Arial" panose="020B0604020202020204" pitchFamily="34" charset="0"/>
                <a:sym typeface="Calibri"/>
              </a:rPr>
              <a:t>.</a:t>
            </a:r>
          </a:p>
        </p:txBody>
      </p:sp>
      <p:pic>
        <p:nvPicPr>
          <p:cNvPr id="2" name="Picture 1" descr="Cyborgs!">
            <a:extLst>
              <a:ext uri="{FF2B5EF4-FFF2-40B4-BE49-F238E27FC236}">
                <a16:creationId xmlns:a16="http://schemas.microsoft.com/office/drawing/2014/main" id="{CCA83666-AC0C-C24E-B0C2-1C98C80F2274}"/>
              </a:ext>
            </a:extLst>
          </p:cNvPr>
          <p:cNvPicPr>
            <a:picLocks noChangeAspect="1"/>
          </p:cNvPicPr>
          <p:nvPr/>
        </p:nvPicPr>
        <p:blipFill>
          <a:blip r:embed="rId5"/>
          <a:stretch>
            <a:fillRect/>
          </a:stretch>
        </p:blipFill>
        <p:spPr>
          <a:xfrm>
            <a:off x="1293443" y="836849"/>
            <a:ext cx="1600200" cy="558800"/>
          </a:xfrm>
          <a:prstGeom prst="rect">
            <a:avLst/>
          </a:prstGeom>
        </p:spPr>
      </p:pic>
      <p:sp>
        <p:nvSpPr>
          <p:cNvPr id="3" name="Title 2" hidden="1">
            <a:extLst>
              <a:ext uri="{FF2B5EF4-FFF2-40B4-BE49-F238E27FC236}">
                <a16:creationId xmlns:a16="http://schemas.microsoft.com/office/drawing/2014/main" id="{4B0692C1-C62F-4F70-81C6-3ADC548B1930}"/>
              </a:ext>
            </a:extLst>
          </p:cNvPr>
          <p:cNvSpPr>
            <a:spLocks noGrp="1"/>
          </p:cNvSpPr>
          <p:nvPr>
            <p:ph type="title"/>
          </p:nvPr>
        </p:nvSpPr>
        <p:spPr/>
        <p:txBody>
          <a:bodyPr/>
          <a:lstStyle/>
          <a:p>
            <a:r>
              <a:rPr lang="en-AU" dirty="0"/>
              <a:t>Cyborgs!</a:t>
            </a:r>
          </a:p>
        </p:txBody>
      </p:sp>
    </p:spTree>
    <p:extLst>
      <p:ext uri="{BB962C8B-B14F-4D97-AF65-F5344CB8AC3E}">
        <p14:creationId xmlns:p14="http://schemas.microsoft.com/office/powerpoint/2010/main" val="49799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vertic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title="-">
            <a:extLst>
              <a:ext uri="{FF2B5EF4-FFF2-40B4-BE49-F238E27FC236}">
                <a16:creationId xmlns:a16="http://schemas.microsoft.com/office/drawing/2014/main" id="{89D2519A-8A2F-3D44-9968-94710136F769}"/>
              </a:ext>
            </a:extLst>
          </p:cNvPr>
          <p:cNvSpPr/>
          <p:nvPr/>
        </p:nvSpPr>
        <p:spPr>
          <a:xfrm>
            <a:off x="1200623" y="2725271"/>
            <a:ext cx="15886754" cy="6938682"/>
          </a:xfrm>
          <a:prstGeom prst="rect">
            <a:avLst/>
          </a:prstGeom>
          <a:solidFill>
            <a:srgbClr val="FF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title="background graphic element">
            <a:extLst>
              <a:ext uri="{FF2B5EF4-FFF2-40B4-BE49-F238E27FC236}">
                <a16:creationId xmlns:a16="http://schemas.microsoft.com/office/drawing/2014/main" id="{41F41DA5-0BCE-4578-861A-0DC3C1F7365D}"/>
              </a:ext>
              <a:ext uri="{C183D7F6-B498-43B3-948B-1728B52AA6E4}">
                <adec:decorative xmlns="" xmlns:adec="http://schemas.microsoft.com/office/drawing/2017/decorative" val="1"/>
              </a:ext>
            </a:extLst>
          </p:cNvPr>
          <p:cNvGrpSpPr/>
          <p:nvPr/>
        </p:nvGrpSpPr>
        <p:grpSpPr>
          <a:xfrm rot="10800000">
            <a:off x="-2084347" y="4927672"/>
            <a:ext cx="22213039" cy="6767488"/>
            <a:chOff x="-899191" y="5264926"/>
            <a:chExt cx="20541762" cy="6258312"/>
          </a:xfrm>
        </p:grpSpPr>
        <p:pic>
          <p:nvPicPr>
            <p:cNvPr id="7" name="Picture 6" descr="Background pattern&#10;&#10;Description automatically generated">
              <a:extLst>
                <a:ext uri="{FF2B5EF4-FFF2-40B4-BE49-F238E27FC236}">
                  <a16:creationId xmlns:a16="http://schemas.microsoft.com/office/drawing/2014/main" id="{D4A3D547-07CA-4F21-A141-5CE47716E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9" name="Picture 8" descr="Background pattern&#10;&#10;Description automatically generated">
              <a:extLst>
                <a:ext uri="{FF2B5EF4-FFF2-40B4-BE49-F238E27FC236}">
                  <a16:creationId xmlns:a16="http://schemas.microsoft.com/office/drawing/2014/main" id="{E83EECE5-8F31-43B0-8219-DBFA05DCC6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0" name="Picture 9" descr="Background pattern&#10;&#10;Description automatically generated">
              <a:extLst>
                <a:ext uri="{FF2B5EF4-FFF2-40B4-BE49-F238E27FC236}">
                  <a16:creationId xmlns:a16="http://schemas.microsoft.com/office/drawing/2014/main" id="{A6212DD1-43C5-409B-A0C6-58C714E339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6" name="Picture 15" title="Illustration of robotic hand">
            <a:extLst>
              <a:ext uri="{FF2B5EF4-FFF2-40B4-BE49-F238E27FC236}">
                <a16:creationId xmlns:a16="http://schemas.microsoft.com/office/drawing/2014/main" id="{765F64D2-9DCA-7E49-BB74-D25285E77423}"/>
              </a:ext>
              <a:ext uri="{C183D7F6-B498-43B3-948B-1728B52AA6E4}">
                <adec:decorative xmlns=""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577" y="3980908"/>
            <a:ext cx="16611600" cy="5207000"/>
          </a:xfrm>
          <a:prstGeom prst="rect">
            <a:avLst/>
          </a:prstGeom>
        </p:spPr>
      </p:pic>
      <p:sp>
        <p:nvSpPr>
          <p:cNvPr id="12" name="TextBox 11" descr="Body copy">
            <a:extLst>
              <a:ext uri="{FF2B5EF4-FFF2-40B4-BE49-F238E27FC236}">
                <a16:creationId xmlns:a16="http://schemas.microsoft.com/office/drawing/2014/main" id="{E6C95967-E61A-EC4A-8BF7-7CE7F3D71E27}"/>
              </a:ext>
            </a:extLst>
          </p:cNvPr>
          <p:cNvSpPr txBox="1"/>
          <p:nvPr/>
        </p:nvSpPr>
        <p:spPr>
          <a:xfrm>
            <a:off x="1570339" y="8602737"/>
            <a:ext cx="15973774" cy="707886"/>
          </a:xfrm>
          <a:prstGeom prst="rect">
            <a:avLst/>
          </a:prstGeom>
          <a:noFill/>
        </p:spPr>
        <p:txBody>
          <a:bodyPr wrap="square" rtlCol="0">
            <a:spAutoFit/>
          </a:bodyPr>
          <a:lstStyle/>
          <a:p>
            <a:pPr lvl="0">
              <a:buClr>
                <a:schemeClr val="dk1"/>
              </a:buClr>
              <a:buSzPts val="1100"/>
            </a:pPr>
            <a:r>
              <a:rPr lang="en-US" sz="2000" dirty="0">
                <a:solidFill>
                  <a:schemeClr val="dk1"/>
                </a:solidFill>
                <a:latin typeface="Arial" panose="020B0604020202020204" pitchFamily="34" charset="0"/>
                <a:ea typeface="Calibri"/>
                <a:cs typeface="Arial" panose="020B0604020202020204" pitchFamily="34" charset="0"/>
                <a:sym typeface="Calibri"/>
              </a:rPr>
              <a:t>Partner Prattle!</a:t>
            </a:r>
            <a:endParaRPr lang="en-US" sz="2000" dirty="0">
              <a:latin typeface="Arial" panose="020B0604020202020204" pitchFamily="34" charset="0"/>
              <a:ea typeface="Calibri"/>
              <a:cs typeface="Arial" panose="020B0604020202020204" pitchFamily="34" charset="0"/>
              <a:sym typeface="Calibri"/>
            </a:endParaRPr>
          </a:p>
          <a:p>
            <a:pPr lvl="0">
              <a:buClr>
                <a:schemeClr val="dk1"/>
              </a:buClr>
              <a:buSzPts val="1500"/>
            </a:pPr>
            <a:r>
              <a:rPr lang="en-US" sz="2000" dirty="0">
                <a:latin typeface="Arial" panose="020B0604020202020204" pitchFamily="34" charset="0"/>
                <a:ea typeface="Calibri"/>
                <a:cs typeface="Arial" panose="020B0604020202020204" pitchFamily="34" charset="0"/>
                <a:sym typeface="Calibri"/>
              </a:rPr>
              <a:t>Discuss your ideas with a partner, then share them with the class.</a:t>
            </a:r>
          </a:p>
        </p:txBody>
      </p:sp>
      <p:sp>
        <p:nvSpPr>
          <p:cNvPr id="11" name="TextBox 10" descr="Bodycopy">
            <a:extLst>
              <a:ext uri="{FF2B5EF4-FFF2-40B4-BE49-F238E27FC236}">
                <a16:creationId xmlns:a16="http://schemas.microsoft.com/office/drawing/2014/main" id="{8E62E41F-2B06-A74B-B852-5B50B048DA5D}"/>
              </a:ext>
            </a:extLst>
          </p:cNvPr>
          <p:cNvSpPr txBox="1"/>
          <p:nvPr/>
        </p:nvSpPr>
        <p:spPr>
          <a:xfrm>
            <a:off x="1712814" y="3411354"/>
            <a:ext cx="6781481" cy="4782720"/>
          </a:xfrm>
          <a:prstGeom prst="rect">
            <a:avLst/>
          </a:prstGeom>
          <a:noFill/>
        </p:spPr>
        <p:txBody>
          <a:bodyPr wrap="square" rtlCol="0">
            <a:spAutoFit/>
          </a:bodyPr>
          <a:lstStyle/>
          <a:p>
            <a:pPr>
              <a:lnSpc>
                <a:spcPct val="107142"/>
              </a:lnSpc>
            </a:pPr>
            <a:r>
              <a:rPr lang="en-US" sz="2400" b="1" dirty="0">
                <a:solidFill>
                  <a:srgbClr val="00A9C1"/>
                </a:solidFill>
                <a:latin typeface="Arial" panose="020B0604020202020204" pitchFamily="34" charset="0"/>
                <a:cs typeface="Arial" panose="020B0604020202020204" pitchFamily="34" charset="0"/>
                <a:sym typeface="Calibri"/>
              </a:rPr>
              <a:t>What technology would you most like to make part of your body?</a:t>
            </a:r>
            <a:br>
              <a:rPr lang="en-US" sz="2400" b="1" dirty="0">
                <a:solidFill>
                  <a:srgbClr val="00A9C1"/>
                </a:solidFill>
                <a:latin typeface="Arial" panose="020B0604020202020204" pitchFamily="34" charset="0"/>
                <a:cs typeface="Arial" panose="020B0604020202020204" pitchFamily="34" charset="0"/>
                <a:sym typeface="Calibri"/>
              </a:rPr>
            </a:br>
            <a:br>
              <a:rPr lang="en-US" sz="2400" b="1" dirty="0">
                <a:solidFill>
                  <a:srgbClr val="00A9C1"/>
                </a:solidFill>
                <a:latin typeface="Arial" panose="020B0604020202020204" pitchFamily="34" charset="0"/>
                <a:cs typeface="Arial" panose="020B0604020202020204" pitchFamily="34" charset="0"/>
                <a:sym typeface="Calibri"/>
              </a:rPr>
            </a:br>
            <a:r>
              <a:rPr lang="en-US" sz="2400" b="1" dirty="0">
                <a:solidFill>
                  <a:srgbClr val="00A9C1"/>
                </a:solidFill>
                <a:latin typeface="Arial" panose="020B0604020202020204" pitchFamily="34" charset="0"/>
                <a:cs typeface="Arial" panose="020B0604020202020204" pitchFamily="34" charset="0"/>
                <a:sym typeface="Calibri"/>
              </a:rPr>
              <a:t> Why?</a:t>
            </a:r>
          </a:p>
          <a:p>
            <a:pPr>
              <a:lnSpc>
                <a:spcPct val="107142"/>
              </a:lnSpc>
            </a:pPr>
            <a:endParaRPr lang="en-US" sz="2400" b="1" dirty="0">
              <a:solidFill>
                <a:srgbClr val="00A9C1"/>
              </a:solidFill>
              <a:latin typeface="Arial" panose="020B0604020202020204" pitchFamily="34" charset="0"/>
              <a:cs typeface="Arial" panose="020B0604020202020204" pitchFamily="34" charset="0"/>
              <a:sym typeface="Calibri"/>
            </a:endParaRPr>
          </a:p>
          <a:p>
            <a:pPr>
              <a:lnSpc>
                <a:spcPct val="107142"/>
              </a:lnSpc>
            </a:pPr>
            <a:r>
              <a:rPr lang="en-US" sz="2400" b="1" dirty="0">
                <a:solidFill>
                  <a:srgbClr val="00A9C1"/>
                </a:solidFill>
                <a:latin typeface="Arial" panose="020B0604020202020204" pitchFamily="34" charset="0"/>
                <a:cs typeface="Arial" panose="020B0604020202020204" pitchFamily="34" charset="0"/>
                <a:sym typeface="Calibri"/>
              </a:rPr>
              <a:t>How would this technology improve your life and the lives of others?</a:t>
            </a:r>
          </a:p>
          <a:p>
            <a:pPr>
              <a:lnSpc>
                <a:spcPct val="107142"/>
              </a:lnSpc>
            </a:pPr>
            <a:endParaRPr lang="en-US" sz="2400" b="1" dirty="0">
              <a:solidFill>
                <a:srgbClr val="00A9C1"/>
              </a:solidFill>
              <a:latin typeface="Arial" panose="020B0604020202020204" pitchFamily="34" charset="0"/>
              <a:cs typeface="Arial" panose="020B0604020202020204" pitchFamily="34" charset="0"/>
              <a:sym typeface="Calibri"/>
            </a:endParaRPr>
          </a:p>
          <a:p>
            <a:pPr>
              <a:lnSpc>
                <a:spcPct val="107142"/>
              </a:lnSpc>
              <a:buClr>
                <a:schemeClr val="dk1"/>
              </a:buClr>
              <a:buSzPts val="1100"/>
            </a:pPr>
            <a:r>
              <a:rPr lang="en-US" sz="2400" b="1" dirty="0">
                <a:solidFill>
                  <a:srgbClr val="00A9C1"/>
                </a:solidFill>
                <a:latin typeface="Arial" panose="020B0604020202020204" pitchFamily="34" charset="0"/>
                <a:cs typeface="Arial" panose="020B0604020202020204" pitchFamily="34" charset="0"/>
                <a:sym typeface="Calibri"/>
              </a:rPr>
              <a:t>What challenges would this create for you or for your relationships with other people?</a:t>
            </a:r>
          </a:p>
          <a:p>
            <a:pPr lvl="0"/>
            <a:endParaRPr lang="en-US" sz="2400" b="1" dirty="0">
              <a:solidFill>
                <a:srgbClr val="00A9C1"/>
              </a:solidFill>
              <a:latin typeface="Arial" panose="020B0604020202020204" pitchFamily="34" charset="0"/>
              <a:ea typeface="Calibri"/>
              <a:cs typeface="Arial" panose="020B0604020202020204" pitchFamily="34" charset="0"/>
              <a:sym typeface="Calibri"/>
            </a:endParaRPr>
          </a:p>
          <a:p>
            <a:endParaRPr lang="en-US" sz="2400" b="1" u="none" strike="noStrike" dirty="0">
              <a:solidFill>
                <a:srgbClr val="00A9C1"/>
              </a:solidFill>
              <a:latin typeface="Arial" panose="020B0604020202020204" pitchFamily="34" charset="0"/>
              <a:cs typeface="Arial" panose="020B0604020202020204" pitchFamily="34" charset="0"/>
            </a:endParaRPr>
          </a:p>
        </p:txBody>
      </p:sp>
      <p:pic>
        <p:nvPicPr>
          <p:cNvPr id="17" name="Picture 16" descr="Conversation Starter">
            <a:extLst>
              <a:ext uri="{FF2B5EF4-FFF2-40B4-BE49-F238E27FC236}">
                <a16:creationId xmlns:a16="http://schemas.microsoft.com/office/drawing/2014/main" id="{074FC874-A73E-3543-BF8C-3FC4140057DB}"/>
              </a:ext>
            </a:extLst>
          </p:cNvPr>
          <p:cNvPicPr>
            <a:picLocks noChangeAspect="1"/>
          </p:cNvPicPr>
          <p:nvPr/>
        </p:nvPicPr>
        <p:blipFill>
          <a:blip r:embed="rId5"/>
          <a:stretch>
            <a:fillRect/>
          </a:stretch>
        </p:blipFill>
        <p:spPr>
          <a:xfrm>
            <a:off x="1231699" y="842389"/>
            <a:ext cx="4330700" cy="469900"/>
          </a:xfrm>
          <a:prstGeom prst="rect">
            <a:avLst/>
          </a:prstGeom>
        </p:spPr>
      </p:pic>
      <p:sp>
        <p:nvSpPr>
          <p:cNvPr id="2" name="Title 1" hidden="1">
            <a:extLst>
              <a:ext uri="{FF2B5EF4-FFF2-40B4-BE49-F238E27FC236}">
                <a16:creationId xmlns:a16="http://schemas.microsoft.com/office/drawing/2014/main" id="{446B5F52-8AAA-48CF-8FB3-EF1CF2970C88}"/>
              </a:ext>
            </a:extLst>
          </p:cNvPr>
          <p:cNvSpPr>
            <a:spLocks noGrp="1"/>
          </p:cNvSpPr>
          <p:nvPr>
            <p:ph type="title"/>
          </p:nvPr>
        </p:nvSpPr>
        <p:spPr/>
        <p:txBody>
          <a:bodyPr/>
          <a:lstStyle/>
          <a:p>
            <a:r>
              <a:rPr lang="en-AU" dirty="0"/>
              <a:t>Conversation starter! 2</a:t>
            </a:r>
          </a:p>
        </p:txBody>
      </p:sp>
    </p:spTree>
    <p:extLst>
      <p:ext uri="{BB962C8B-B14F-4D97-AF65-F5344CB8AC3E}">
        <p14:creationId xmlns:p14="http://schemas.microsoft.com/office/powerpoint/2010/main" val="4015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title="background graphic element">
            <a:extLst>
              <a:ext uri="{FF2B5EF4-FFF2-40B4-BE49-F238E27FC236}">
                <a16:creationId xmlns:a16="http://schemas.microsoft.com/office/drawing/2014/main" id="{C4D6219A-832E-4832-88CB-8CA601D2C045}"/>
              </a:ext>
              <a:ext uri="{C183D7F6-B498-43B3-948B-1728B52AA6E4}">
                <adec:decorative xmlns="" xmlns:adec="http://schemas.microsoft.com/office/drawing/2017/decorative" val="1"/>
              </a:ext>
            </a:extLst>
          </p:cNvPr>
          <p:cNvGrpSpPr/>
          <p:nvPr/>
        </p:nvGrpSpPr>
        <p:grpSpPr>
          <a:xfrm rot="10800000">
            <a:off x="-1872288" y="4920564"/>
            <a:ext cx="22213039" cy="6767488"/>
            <a:chOff x="-899191" y="5264926"/>
            <a:chExt cx="20541762" cy="6258312"/>
          </a:xfrm>
        </p:grpSpPr>
        <p:pic>
          <p:nvPicPr>
            <p:cNvPr id="12" name="Picture 11" descr="Background pattern&#10;&#10;Description automatically generated">
              <a:extLst>
                <a:ext uri="{FF2B5EF4-FFF2-40B4-BE49-F238E27FC236}">
                  <a16:creationId xmlns:a16="http://schemas.microsoft.com/office/drawing/2014/main" id="{49248FB6-91BD-4FD1-BFA9-709179B6AA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91" y="5264927"/>
              <a:ext cx="7450370" cy="6258311"/>
            </a:xfrm>
            <a:prstGeom prst="rect">
              <a:avLst/>
            </a:prstGeom>
          </p:spPr>
        </p:pic>
        <p:pic>
          <p:nvPicPr>
            <p:cNvPr id="13" name="Picture 12" descr="Background pattern&#10;&#10;Description automatically generated">
              <a:extLst>
                <a:ext uri="{FF2B5EF4-FFF2-40B4-BE49-F238E27FC236}">
                  <a16:creationId xmlns:a16="http://schemas.microsoft.com/office/drawing/2014/main" id="{8E070EBD-1E5C-4DF4-82D2-5091D3CB1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6505" y="5264927"/>
              <a:ext cx="7450370" cy="6258311"/>
            </a:xfrm>
            <a:prstGeom prst="rect">
              <a:avLst/>
            </a:prstGeom>
          </p:spPr>
        </p:pic>
        <p:pic>
          <p:nvPicPr>
            <p:cNvPr id="14" name="Picture 13" descr="Background pattern&#10;&#10;Description automatically generated">
              <a:extLst>
                <a:ext uri="{FF2B5EF4-FFF2-40B4-BE49-F238E27FC236}">
                  <a16:creationId xmlns:a16="http://schemas.microsoft.com/office/drawing/2014/main" id="{E91B5841-F05D-4139-861F-DC9DEC1AE4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201" y="5264926"/>
              <a:ext cx="7450370" cy="6258311"/>
            </a:xfrm>
            <a:prstGeom prst="rect">
              <a:avLst/>
            </a:prstGeom>
          </p:spPr>
        </p:pic>
      </p:grpSp>
      <p:pic>
        <p:nvPicPr>
          <p:cNvPr id="16" name="Google Shape;1755;p140" title="COmputer geerated image of what a robot head might look like">
            <a:extLst>
              <a:ext uri="{FF2B5EF4-FFF2-40B4-BE49-F238E27FC236}">
                <a16:creationId xmlns:a16="http://schemas.microsoft.com/office/drawing/2014/main" id="{C848458B-3133-464A-B1F1-E0D0A07A3A92}"/>
              </a:ext>
              <a:ext uri="{C183D7F6-B498-43B3-948B-1728B52AA6E4}">
                <adec:decorative xmlns=""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1491022" y="4893515"/>
            <a:ext cx="5682395" cy="4736260"/>
          </a:xfrm>
          <a:prstGeom prst="rect">
            <a:avLst/>
          </a:prstGeom>
          <a:noFill/>
          <a:ln>
            <a:noFill/>
          </a:ln>
        </p:spPr>
      </p:pic>
      <p:pic>
        <p:nvPicPr>
          <p:cNvPr id="15" name="Google Shape;1756;p140" title="Human and robot shaking handes">
            <a:extLst>
              <a:ext uri="{FF2B5EF4-FFF2-40B4-BE49-F238E27FC236}">
                <a16:creationId xmlns:a16="http://schemas.microsoft.com/office/drawing/2014/main" id="{05B03D64-A067-3442-9E6E-A88EA2EB0448}"/>
              </a:ext>
              <a:ext uri="{C183D7F6-B498-43B3-948B-1728B52AA6E4}">
                <adec:decorative xmlns="" xmlns:adec="http://schemas.microsoft.com/office/drawing/2017/decorative" val="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448409" y="910077"/>
            <a:ext cx="5742543" cy="3590147"/>
          </a:xfrm>
          <a:prstGeom prst="rect">
            <a:avLst/>
          </a:prstGeom>
          <a:noFill/>
          <a:ln>
            <a:noFill/>
          </a:ln>
        </p:spPr>
      </p:pic>
      <p:sp>
        <p:nvSpPr>
          <p:cNvPr id="19" name="TextBox 18" descr="Bodycopy">
            <a:extLst>
              <a:ext uri="{FF2B5EF4-FFF2-40B4-BE49-F238E27FC236}">
                <a16:creationId xmlns:a16="http://schemas.microsoft.com/office/drawing/2014/main" id="{93C833E0-C976-314D-A4E2-7A84C6EEE1A3}"/>
              </a:ext>
            </a:extLst>
          </p:cNvPr>
          <p:cNvSpPr txBox="1"/>
          <p:nvPr/>
        </p:nvSpPr>
        <p:spPr>
          <a:xfrm>
            <a:off x="1189040" y="1801730"/>
            <a:ext cx="9494746" cy="6555641"/>
          </a:xfrm>
          <a:prstGeom prst="rect">
            <a:avLst/>
          </a:prstGeom>
          <a:noFill/>
        </p:spPr>
        <p:txBody>
          <a:bodyPr wrap="square" rtlCol="0">
            <a:spAutoFit/>
          </a:bodyPr>
          <a:lstStyle/>
          <a:p>
            <a:pPr lvl="0"/>
            <a:r>
              <a:rPr lang="en-US" sz="2400" b="1" dirty="0">
                <a:solidFill>
                  <a:srgbClr val="00A9C1"/>
                </a:solidFill>
                <a:latin typeface="Arial" panose="020B0604020202020204" pitchFamily="34" charset="0"/>
                <a:cs typeface="Arial" panose="020B0604020202020204" pitchFamily="34" charset="0"/>
                <a:sym typeface="Calibri"/>
              </a:rPr>
              <a:t>Have you heard of the phrase “Artificial Intelligence”?</a:t>
            </a:r>
          </a:p>
          <a:p>
            <a:pPr lvl="0"/>
            <a:endParaRPr lang="en-US" sz="2400" b="1" dirty="0">
              <a:solidFill>
                <a:srgbClr val="00A9C1"/>
              </a:solidFill>
              <a:latin typeface="Arial" panose="020B0604020202020204" pitchFamily="34" charset="0"/>
              <a:cs typeface="Arial" panose="020B0604020202020204" pitchFamily="34" charset="0"/>
              <a:sym typeface="Calibri"/>
            </a:endParaRPr>
          </a:p>
          <a:p>
            <a:pPr lvl="0"/>
            <a:r>
              <a:rPr lang="en-US" sz="2400" b="1" dirty="0">
                <a:solidFill>
                  <a:srgbClr val="00A9C1"/>
                </a:solidFill>
                <a:latin typeface="Arial" panose="020B0604020202020204" pitchFamily="34" charset="0"/>
                <a:cs typeface="Arial" panose="020B0604020202020204" pitchFamily="34" charset="0"/>
                <a:sym typeface="Calibri"/>
              </a:rPr>
              <a:t>Artificial Intelligence, or AI, is when computers and machines are able to think and learn like humans.</a:t>
            </a:r>
          </a:p>
          <a:p>
            <a:pPr lvl="0"/>
            <a:endParaRPr lang="en-US" sz="2400" dirty="0">
              <a:solidFill>
                <a:srgbClr val="038096"/>
              </a:solidFill>
              <a:latin typeface="PraterSansPro" panose="020B0504020101020102" pitchFamily="34" charset="77"/>
              <a:cs typeface="PraterSansPro" panose="020B0504020101020102" pitchFamily="34" charset="77"/>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AI is an exciting new frontier in computing and technology. Once computers “learn” a skill, they are able to perform it much quicker than humans.</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The two most powerful countries in the world, the U.S.A. and China, are planning to spend record amounts of money on AI over the next five years.</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AI is used in:</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marL="457200" lvl="0" indent="-323850">
              <a:buClr>
                <a:schemeClr val="dk1"/>
              </a:buClr>
              <a:buSzPts val="15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Understanding large amounts of very complicated information</a:t>
            </a:r>
          </a:p>
          <a:p>
            <a:pPr marL="457200" lvl="0" indent="-323850">
              <a:buClr>
                <a:schemeClr val="dk1"/>
              </a:buClr>
              <a:buSzPts val="15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Understanding speech, which can vary a lot from person to person</a:t>
            </a:r>
          </a:p>
          <a:p>
            <a:pPr marL="457200" lvl="0" indent="-323850">
              <a:buClr>
                <a:schemeClr val="dk1"/>
              </a:buClr>
              <a:buSzPts val="15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Self-driving cars, to observe and react to the road</a:t>
            </a:r>
          </a:p>
          <a:p>
            <a:pPr marL="457200" lvl="0" indent="-323850">
              <a:buClr>
                <a:schemeClr val="dk1"/>
              </a:buClr>
              <a:buSzPts val="15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Playing complex strategic games, like Chess and Go</a:t>
            </a:r>
          </a:p>
          <a:p>
            <a:pPr lvl="0"/>
            <a:endParaRPr lang="en-US" sz="2000" dirty="0">
              <a:solidFill>
                <a:schemeClr val="dk1"/>
              </a:solidFill>
              <a:latin typeface="Arial" panose="020B0604020202020204" pitchFamily="34" charset="0"/>
              <a:ea typeface="Calibri"/>
              <a:cs typeface="Arial" panose="020B0604020202020204" pitchFamily="34" charset="0"/>
              <a:sym typeface="Calibri"/>
            </a:endParaRPr>
          </a:p>
          <a:p>
            <a:pPr lvl="0"/>
            <a:r>
              <a:rPr lang="en-US" sz="2000" dirty="0">
                <a:solidFill>
                  <a:schemeClr val="dk1"/>
                </a:solidFill>
                <a:latin typeface="Arial" panose="020B0604020202020204" pitchFamily="34" charset="0"/>
                <a:ea typeface="Calibri"/>
                <a:cs typeface="Arial" panose="020B0604020202020204" pitchFamily="34" charset="0"/>
                <a:sym typeface="Calibri"/>
              </a:rPr>
              <a:t>Some people think AI could change the world even more than electricity has over the last century.</a:t>
            </a:r>
          </a:p>
        </p:txBody>
      </p:sp>
      <p:pic>
        <p:nvPicPr>
          <p:cNvPr id="2" name="Picture 1" descr="Artificial Intelligence!">
            <a:extLst>
              <a:ext uri="{FF2B5EF4-FFF2-40B4-BE49-F238E27FC236}">
                <a16:creationId xmlns:a16="http://schemas.microsoft.com/office/drawing/2014/main" id="{85E1204C-BE15-3A44-BC8F-B16020C2831B}"/>
              </a:ext>
            </a:extLst>
          </p:cNvPr>
          <p:cNvPicPr>
            <a:picLocks noChangeAspect="1"/>
          </p:cNvPicPr>
          <p:nvPr/>
        </p:nvPicPr>
        <p:blipFill>
          <a:blip r:embed="rId6"/>
          <a:stretch>
            <a:fillRect/>
          </a:stretch>
        </p:blipFill>
        <p:spPr>
          <a:xfrm>
            <a:off x="1246831" y="817394"/>
            <a:ext cx="4533900" cy="558800"/>
          </a:xfrm>
          <a:prstGeom prst="rect">
            <a:avLst/>
          </a:prstGeom>
        </p:spPr>
      </p:pic>
      <p:sp>
        <p:nvSpPr>
          <p:cNvPr id="3" name="Title 2" hidden="1">
            <a:extLst>
              <a:ext uri="{FF2B5EF4-FFF2-40B4-BE49-F238E27FC236}">
                <a16:creationId xmlns:a16="http://schemas.microsoft.com/office/drawing/2014/main" id="{6F0430E1-2FAF-42AE-BA76-F597F9D814FE}"/>
              </a:ext>
            </a:extLst>
          </p:cNvPr>
          <p:cNvSpPr>
            <a:spLocks noGrp="1"/>
          </p:cNvSpPr>
          <p:nvPr>
            <p:ph type="title"/>
          </p:nvPr>
        </p:nvSpPr>
        <p:spPr/>
        <p:txBody>
          <a:bodyPr/>
          <a:lstStyle/>
          <a:p>
            <a:r>
              <a:rPr lang="en-AU" dirty="0"/>
              <a:t>Artificial intelligence!</a:t>
            </a:r>
          </a:p>
        </p:txBody>
      </p:sp>
    </p:spTree>
    <p:extLst>
      <p:ext uri="{BB962C8B-B14F-4D97-AF65-F5344CB8AC3E}">
        <p14:creationId xmlns:p14="http://schemas.microsoft.com/office/powerpoint/2010/main" val="216654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1212</TotalTime>
  <Words>779</Words>
  <Application>Microsoft Office PowerPoint</Application>
  <PresentationFormat>Custom</PresentationFormat>
  <Paragraphs>124</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PraterSansPro</vt:lpstr>
      <vt:lpstr>Arial</vt:lpstr>
      <vt:lpstr>Calibri Light</vt:lpstr>
      <vt:lpstr>Calibri</vt:lpstr>
      <vt:lpstr>Office Theme</vt:lpstr>
      <vt:lpstr>Age of the Machines. Interactive Slideshow</vt:lpstr>
      <vt:lpstr>Who is this slideshow for?</vt:lpstr>
      <vt:lpstr>An extremely brief history of robots</vt:lpstr>
      <vt:lpstr>Conversation starter!</vt:lpstr>
      <vt:lpstr>Virtual reality</vt:lpstr>
      <vt:lpstr>Robots, now!</vt:lpstr>
      <vt:lpstr>Cyborgs!</vt:lpstr>
      <vt:lpstr>Conversation starter! 2</vt:lpstr>
      <vt:lpstr>Artificial intelligence!</vt:lpstr>
      <vt:lpstr>Quick quiz!</vt:lpstr>
      <vt:lpstr>Answers!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 Of The Machines Interactive Slideshow</dc:title>
  <dc:subject>Stamp Collecting Month 2021</dc:subject>
  <dc:creator>Eryka Bantolino</dc:creator>
  <cp:keywords>scm; stamps; stamp collecting month</cp:keywords>
  <cp:lastModifiedBy>Rothwell, Paul</cp:lastModifiedBy>
  <cp:revision>104</cp:revision>
  <dcterms:created xsi:type="dcterms:W3CDTF">2021-04-19T02:07:23Z</dcterms:created>
  <dcterms:modified xsi:type="dcterms:W3CDTF">2021-05-21T13:25:28Z</dcterms:modified>
</cp:coreProperties>
</file>